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0" r:id="rId3"/>
    <p:sldMasterId id="2147483708" r:id="rId4"/>
    <p:sldMasterId id="2147483745" r:id="rId5"/>
    <p:sldMasterId id="2147483757" r:id="rId6"/>
    <p:sldMasterId id="2147483772" r:id="rId7"/>
    <p:sldMasterId id="2147483784" r:id="rId8"/>
    <p:sldMasterId id="2147483796" r:id="rId9"/>
  </p:sldMasterIdLst>
  <p:notesMasterIdLst>
    <p:notesMasterId r:id="rId103"/>
  </p:notesMasterIdLst>
  <p:sldIdLst>
    <p:sldId id="256" r:id="rId10"/>
    <p:sldId id="350" r:id="rId11"/>
    <p:sldId id="351" r:id="rId12"/>
    <p:sldId id="352" r:id="rId13"/>
    <p:sldId id="353" r:id="rId14"/>
    <p:sldId id="354" r:id="rId15"/>
    <p:sldId id="331" r:id="rId16"/>
    <p:sldId id="399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41" r:id="rId26"/>
    <p:sldId id="332" r:id="rId27"/>
    <p:sldId id="308" r:id="rId28"/>
    <p:sldId id="309" r:id="rId29"/>
    <p:sldId id="310" r:id="rId30"/>
    <p:sldId id="311" r:id="rId31"/>
    <p:sldId id="312" r:id="rId32"/>
    <p:sldId id="267" r:id="rId33"/>
    <p:sldId id="268" r:id="rId34"/>
    <p:sldId id="313" r:id="rId35"/>
    <p:sldId id="314" r:id="rId36"/>
    <p:sldId id="315" r:id="rId37"/>
    <p:sldId id="316" r:id="rId38"/>
    <p:sldId id="325" r:id="rId39"/>
    <p:sldId id="326" r:id="rId40"/>
    <p:sldId id="327" r:id="rId41"/>
    <p:sldId id="328" r:id="rId42"/>
    <p:sldId id="329" r:id="rId43"/>
    <p:sldId id="330" r:id="rId44"/>
    <p:sldId id="333" r:id="rId45"/>
    <p:sldId id="355" r:id="rId46"/>
    <p:sldId id="356" r:id="rId47"/>
    <p:sldId id="357" r:id="rId48"/>
    <p:sldId id="358" r:id="rId49"/>
    <p:sldId id="359" r:id="rId50"/>
    <p:sldId id="360" r:id="rId51"/>
    <p:sldId id="335" r:id="rId52"/>
    <p:sldId id="368" r:id="rId53"/>
    <p:sldId id="369" r:id="rId54"/>
    <p:sldId id="370" r:id="rId55"/>
    <p:sldId id="371" r:id="rId56"/>
    <p:sldId id="372" r:id="rId57"/>
    <p:sldId id="338" r:id="rId58"/>
    <p:sldId id="320" r:id="rId59"/>
    <p:sldId id="321" r:id="rId60"/>
    <p:sldId id="322" r:id="rId61"/>
    <p:sldId id="323" r:id="rId62"/>
    <p:sldId id="324" r:id="rId63"/>
    <p:sldId id="336" r:id="rId64"/>
    <p:sldId id="317" r:id="rId65"/>
    <p:sldId id="318" r:id="rId66"/>
    <p:sldId id="319" r:id="rId67"/>
    <p:sldId id="337" r:id="rId68"/>
    <p:sldId id="281" r:id="rId69"/>
    <p:sldId id="280" r:id="rId70"/>
    <p:sldId id="342" r:id="rId71"/>
    <p:sldId id="343" r:id="rId72"/>
    <p:sldId id="344" r:id="rId73"/>
    <p:sldId id="345" r:id="rId74"/>
    <p:sldId id="346" r:id="rId75"/>
    <p:sldId id="347" r:id="rId76"/>
    <p:sldId id="398" r:id="rId77"/>
    <p:sldId id="283" r:id="rId78"/>
    <p:sldId id="285" r:id="rId79"/>
    <p:sldId id="348" r:id="rId80"/>
    <p:sldId id="349" r:id="rId81"/>
    <p:sldId id="374" r:id="rId82"/>
    <p:sldId id="375" r:id="rId83"/>
    <p:sldId id="376" r:id="rId84"/>
    <p:sldId id="377" r:id="rId85"/>
    <p:sldId id="378" r:id="rId86"/>
    <p:sldId id="379" r:id="rId87"/>
    <p:sldId id="380" r:id="rId88"/>
    <p:sldId id="381" r:id="rId89"/>
    <p:sldId id="373" r:id="rId90"/>
    <p:sldId id="382" r:id="rId91"/>
    <p:sldId id="296" r:id="rId92"/>
    <p:sldId id="297" r:id="rId93"/>
    <p:sldId id="400" r:id="rId94"/>
    <p:sldId id="401" r:id="rId95"/>
    <p:sldId id="402" r:id="rId96"/>
    <p:sldId id="403" r:id="rId97"/>
    <p:sldId id="404" r:id="rId98"/>
    <p:sldId id="405" r:id="rId99"/>
    <p:sldId id="406" r:id="rId100"/>
    <p:sldId id="407" r:id="rId101"/>
    <p:sldId id="298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3605" autoAdjust="0"/>
  </p:normalViewPr>
  <p:slideViewPr>
    <p:cSldViewPr snapToGrid="0">
      <p:cViewPr varScale="1">
        <p:scale>
          <a:sx n="98" d="100"/>
          <a:sy n="98" d="100"/>
        </p:scale>
        <p:origin x="11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tableStyles" Target="tableStyles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F8E66-6AFD-49EA-9B12-0E08D975B56D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B394A-BA31-4EA3-8D30-174054D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9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Заставка,</a:t>
            </a:r>
            <a:r>
              <a:rPr lang="uk-UA" baseline="0" dirty="0" smtClean="0"/>
              <a:t> висітиме як основне поки всі заходять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Андруховець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57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ПР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6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Головльова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8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3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AA3F-F18E-4EB3-9D13-E636F37D752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36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AA3F-F18E-4EB3-9D13-E636F37D752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4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9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75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787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3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826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876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102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18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Відпрацювання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відцефровка</a:t>
            </a:r>
            <a:r>
              <a:rPr lang="uk-UA" baseline="0" dirty="0" smtClean="0"/>
              <a:t> відео, список ледачих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3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Всі молодці, модуль</a:t>
            </a:r>
            <a:r>
              <a:rPr lang="uk-UA" baseline="0" dirty="0" smtClean="0"/>
              <a:t> завершено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41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Інфографіка</a:t>
            </a:r>
            <a:r>
              <a:rPr lang="uk-UA" dirty="0" smtClean="0"/>
              <a:t> модулю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4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Як</a:t>
            </a:r>
            <a:r>
              <a:rPr lang="uk-UA" baseline="0" dirty="0" smtClean="0"/>
              <a:t> працює другий модуль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14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Кроки зростання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066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Кроки зростання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0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76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5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78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8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13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65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5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3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2768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02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Інфостіна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2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Бланки самовизначення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40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Перелік проектів, подяки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041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979CD5-50F1-41FC-AA90-372A713F4E92}" type="slidenum">
              <a:rPr lang="ru-RU" altLang="ru-RU"/>
              <a:pPr>
                <a:spcBef>
                  <a:spcPct val="0"/>
                </a:spcBef>
              </a:pPr>
              <a:t>85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6737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3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53217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7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21666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1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52111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5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380624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59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0812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232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3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602810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81"/>
          <p:cNvSpPr>
            <a:spLocks noGrp="1"/>
          </p:cNvSpPr>
          <p:nvPr>
            <p:ph type="body" idx="1"/>
          </p:nvPr>
        </p:nvSpPr>
        <p:spPr bwMode="auto">
          <a:xfrm>
            <a:off x="679450" y="4691063"/>
            <a:ext cx="5438775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7" name="Shape 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96053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Бай </a:t>
            </a:r>
            <a:r>
              <a:rPr lang="uk-UA" dirty="0" err="1" smtClean="0"/>
              <a:t>бай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8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316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Інфографіка</a:t>
            </a:r>
            <a:r>
              <a:rPr lang="uk-UA" dirty="0" smtClean="0"/>
              <a:t> модулю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8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Інфографіка</a:t>
            </a:r>
            <a:r>
              <a:rPr lang="uk-UA" dirty="0" smtClean="0"/>
              <a:t> модулю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B394A-BA31-4EA3-8D30-174054D37C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76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FF384-451E-4306-BE76-9218ED5950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2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5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563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40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9496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797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13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0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36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891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862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180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1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12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386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6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7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1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770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D278-C538-418B-9691-6784E847DD72}" type="datetimeFigureOut">
              <a:rPr lang="uk-UA" smtClean="0"/>
              <a:t>25.11.2017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B513-F3FB-49D3-A3AB-21B300A61F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566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3679801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6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5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76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2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6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4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6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D278-C538-418B-9691-6784E847DD72}" type="datetimeFigureOut">
              <a:rPr lang="uk-UA" smtClean="0"/>
              <a:t>25.11.2017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B513-F3FB-49D3-A3AB-21B300A61F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335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691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99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5090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56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2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49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7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7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2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90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87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46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28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5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1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D278-C538-418B-9691-6784E847DD72}" type="datetimeFigureOut">
              <a:rPr lang="uk-UA" smtClean="0"/>
              <a:t>25.11.2017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B513-F3FB-49D3-A3AB-21B300A61F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317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23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7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79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66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869526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37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8604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2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70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8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95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60229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86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7675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32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5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84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4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35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uk" smtClean="0"/>
              <a:pPr/>
              <a:t>‹#›</a:t>
            </a:fld>
            <a:endParaRPr lang="uk"/>
          </a:p>
        </p:txBody>
      </p:sp>
    </p:spTree>
    <p:extLst>
      <p:ext uri="{BB962C8B-B14F-4D97-AF65-F5344CB8AC3E}">
        <p14:creationId xmlns:p14="http://schemas.microsoft.com/office/powerpoint/2010/main" val="919279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3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2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60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2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91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31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21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36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54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4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3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57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0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00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8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54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9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39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385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35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60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91385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35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099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781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345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13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8839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797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16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21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14918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005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10942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456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84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8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3916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1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6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42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221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fld id="{4673E7F0-EE29-4AEF-9F7C-5DA925B0254C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fld id="{E3BE7A26-782A-408F-A929-A1D92FAA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8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e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95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6.emf"/><Relationship Id="rId19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emf"/><Relationship Id="rId2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mailto:masha@poretskov.com" TargetMode="External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klb.education/our-portal/for-students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Ліцейська година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001" y="5316358"/>
            <a:ext cx="10572000" cy="434974"/>
          </a:xfrm>
        </p:spPr>
        <p:txBody>
          <a:bodyPr/>
          <a:lstStyle/>
          <a:p>
            <a:r>
              <a:rPr lang="uk-UA" dirty="0" smtClean="0"/>
              <a:t>24 листопада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 flipH="1">
            <a:off x="2102871" y="3432865"/>
            <a:ext cx="1662546" cy="2282337"/>
          </a:xfrm>
          <a:prstGeom prst="flowChartInputOutpu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Прямая соединительная линия 2"/>
          <p:cNvCxnSpPr>
            <a:stCxn id="2" idx="5"/>
            <a:endCxn id="2" idx="2"/>
          </p:cNvCxnSpPr>
          <p:nvPr/>
        </p:nvCxnSpPr>
        <p:spPr>
          <a:xfrm>
            <a:off x="2269126" y="4574034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1523" y="4656259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Фіз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особи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901489" y="4631789"/>
            <a:ext cx="2064327" cy="1023323"/>
          </a:xfrm>
          <a:prstGeom prst="flowChartAlternateProcess">
            <a:avLst/>
          </a:prstGeom>
          <a:noFill/>
          <a:ln w="5715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3624" y="487170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B730B"/>
                </a:solidFill>
                <a:latin typeface="+mj-lt"/>
              </a:rPr>
              <a:t>Банки</a:t>
            </a:r>
            <a:endParaRPr lang="en-US" sz="2800" dirty="0">
              <a:solidFill>
                <a:srgbClr val="0B730B"/>
              </a:solidFill>
              <a:latin typeface="+mj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811916" y="4904053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2747107" y="4378310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7508" y="3492476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Інвест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фонди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Фигура, имеющая форму буквы L 9"/>
          <p:cNvSpPr/>
          <p:nvPr/>
        </p:nvSpPr>
        <p:spPr>
          <a:xfrm flipH="1">
            <a:off x="9073697" y="3605983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 flipH="1">
            <a:off x="8976715" y="3689109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flipH="1">
            <a:off x="8879733" y="3786092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8101888" y="3431699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1888" y="4647077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Підприємства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7016775" y="4904053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 flipH="1">
            <a:off x="4194902" y="2506498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 углом 16"/>
          <p:cNvSpPr/>
          <p:nvPr/>
        </p:nvSpPr>
        <p:spPr>
          <a:xfrm>
            <a:off x="2816380" y="2592891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flipH="1">
            <a:off x="7887135" y="2592890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5746611" y="4225059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94903" y="3067424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Прямоугольник с одним скругленным углом 20"/>
          <p:cNvSpPr/>
          <p:nvPr/>
        </p:nvSpPr>
        <p:spPr>
          <a:xfrm flipH="1" flipV="1">
            <a:off x="8323558" y="1683657"/>
            <a:ext cx="2022765" cy="1402751"/>
          </a:xfrm>
          <a:prstGeom prst="round1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23559" y="2109525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271672" y="662326"/>
            <a:ext cx="10346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Схема </a:t>
            </a:r>
            <a:r>
              <a:rPr lang="uk-UA" sz="8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ПАСу</a:t>
            </a:r>
            <a:endParaRPr lang="en-US" sz="8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65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"/>
            <a:ext cx="12192000" cy="836613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1"/>
                </a:solidFill>
              </a:rPr>
              <a:t>Устрій ПАС Фінанси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34735" y="5876925"/>
            <a:ext cx="6432551" cy="647700"/>
            <a:chOff x="69" y="572"/>
            <a:chExt cx="2766" cy="408"/>
          </a:xfrm>
        </p:grpSpPr>
        <p:graphicFrame>
          <p:nvGraphicFramePr>
            <p:cNvPr id="3156" name="Object 6"/>
            <p:cNvGraphicFramePr>
              <a:graphicFrameLocks noChangeAspect="1"/>
            </p:cNvGraphicFramePr>
            <p:nvPr/>
          </p:nvGraphicFramePr>
          <p:xfrm>
            <a:off x="69" y="662"/>
            <a:ext cx="2766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" name="Visio" r:id="rId3" imgW="3969014" imgH="1619840" progId="Visio.Drawing.11">
                    <p:embed/>
                  </p:oleObj>
                </mc:Choice>
                <mc:Fallback>
                  <p:oleObj name="Visio" r:id="rId3" imgW="3969014" imgH="1619840" progId="Visio.Drawing.11">
                    <p:embed/>
                    <p:pic>
                      <p:nvPicPr>
                        <p:cNvPr id="315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" y="662"/>
                          <a:ext cx="2766" cy="3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57" name="Text Box 7"/>
            <p:cNvSpPr txBox="1">
              <a:spLocks noChangeArrowheads="1"/>
            </p:cNvSpPr>
            <p:nvPr/>
          </p:nvSpPr>
          <p:spPr bwMode="auto">
            <a:xfrm>
              <a:off x="1157" y="708"/>
              <a:ext cx="16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uk-UA" altLang="ru-RU" sz="1600" b="1" smtClean="0">
                  <a:solidFill>
                    <a:srgbClr val="000000"/>
                  </a:solidFill>
                </a:rPr>
                <a:t>Інвестори-акціонер</a:t>
              </a:r>
              <a:r>
                <a:rPr lang="ru-RU" altLang="ru-RU" sz="1600" b="1" smtClean="0">
                  <a:solidFill>
                    <a:srgbClr val="000000"/>
                  </a:solidFill>
                </a:rPr>
                <a:t>и </a:t>
              </a:r>
              <a:endParaRPr lang="ru-RU" altLang="ru-RU" sz="16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3158" name="Object 8"/>
            <p:cNvGraphicFramePr>
              <a:graphicFrameLocks noChangeAspect="1"/>
            </p:cNvGraphicFramePr>
            <p:nvPr/>
          </p:nvGraphicFramePr>
          <p:xfrm>
            <a:off x="431" y="572"/>
            <a:ext cx="315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7" name="Visio" r:id="rId5" imgW="571510" imgH="571540" progId="Visio.Drawing.11">
                    <p:embed/>
                  </p:oleObj>
                </mc:Choice>
                <mc:Fallback>
                  <p:oleObj name="Visio" r:id="rId5" imgW="571510" imgH="571540" progId="Visio.Drawing.11">
                    <p:embed/>
                    <p:pic>
                      <p:nvPicPr>
                        <p:cNvPr id="315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572"/>
                          <a:ext cx="315" cy="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7" name="Line 9"/>
          <p:cNvSpPr>
            <a:spLocks noChangeShapeType="1"/>
          </p:cNvSpPr>
          <p:nvPr/>
        </p:nvSpPr>
        <p:spPr bwMode="auto">
          <a:xfrm>
            <a:off x="5327651" y="2420938"/>
            <a:ext cx="5664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8" name="Line 10"/>
          <p:cNvSpPr>
            <a:spLocks noChangeShapeType="1"/>
          </p:cNvSpPr>
          <p:nvPr/>
        </p:nvSpPr>
        <p:spPr bwMode="auto">
          <a:xfrm>
            <a:off x="2239433" y="4221163"/>
            <a:ext cx="821266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>
            <p:extLst/>
          </p:nvPr>
        </p:nvGraphicFramePr>
        <p:xfrm>
          <a:off x="2590801" y="1282700"/>
          <a:ext cx="86571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Visio" r:id="rId7" imgW="574697" imgH="841566" progId="Visio.Drawing.11">
                  <p:embed/>
                </p:oleObj>
              </mc:Choice>
              <mc:Fallback>
                <p:oleObj name="Visio" r:id="rId7" imgW="574697" imgH="841566" progId="Visio.Drawing.11">
                  <p:embed/>
                  <p:pic>
                    <p:nvPicPr>
                      <p:cNvPr id="348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1" y="1282700"/>
                        <a:ext cx="865717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8" name="Object 12"/>
          <p:cNvGraphicFramePr>
            <a:graphicFrameLocks noChangeAspect="1"/>
          </p:cNvGraphicFramePr>
          <p:nvPr/>
        </p:nvGraphicFramePr>
        <p:xfrm>
          <a:off x="6000751" y="2708275"/>
          <a:ext cx="124883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Visio" r:id="rId9" imgW="5734862" imgH="3394889" progId="Visio.Drawing.11">
                  <p:embed/>
                </p:oleObj>
              </mc:Choice>
              <mc:Fallback>
                <p:oleObj name="Visio" r:id="rId9" imgW="5734862" imgH="3394889" progId="Visio.Drawing.11">
                  <p:embed/>
                  <p:pic>
                    <p:nvPicPr>
                      <p:cNvPr id="348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1" y="2708275"/>
                        <a:ext cx="1248833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9165169" y="3562353"/>
            <a:ext cx="268816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FF"/>
                </a:solidFill>
              </a:rPr>
              <a:t>Фондова біржа</a:t>
            </a:r>
            <a:endParaRPr lang="ru-RU" altLang="ru-RU" sz="1800" b="1" smtClean="0">
              <a:solidFill>
                <a:srgbClr val="0000FF"/>
              </a:solidFill>
            </a:endParaRPr>
          </a:p>
        </p:txBody>
      </p:sp>
      <p:graphicFrame>
        <p:nvGraphicFramePr>
          <p:cNvPr id="34830" name="Object 14"/>
          <p:cNvGraphicFramePr>
            <a:graphicFrameLocks noChangeAspect="1"/>
          </p:cNvGraphicFramePr>
          <p:nvPr/>
        </p:nvGraphicFramePr>
        <p:xfrm>
          <a:off x="7344836" y="4940303"/>
          <a:ext cx="842433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Visio" r:id="rId11" imgW="803453" imgH="865937" progId="Visio.Drawing.11">
                  <p:embed/>
                </p:oleObj>
              </mc:Choice>
              <mc:Fallback>
                <p:oleObj name="Visio" r:id="rId11" imgW="803453" imgH="865937" progId="Visio.Drawing.11">
                  <p:embed/>
                  <p:pic>
                    <p:nvPicPr>
                      <p:cNvPr id="3483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4836" y="4940303"/>
                        <a:ext cx="842433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769102" y="4437066"/>
            <a:ext cx="2112433" cy="579437"/>
            <a:chOff x="2472" y="890"/>
            <a:chExt cx="998" cy="365"/>
          </a:xfrm>
        </p:grpSpPr>
        <p:graphicFrame>
          <p:nvGraphicFramePr>
            <p:cNvPr id="3151" name="Object 16"/>
            <p:cNvGraphicFramePr>
              <a:graphicFrameLocks noChangeAspect="1"/>
            </p:cNvGraphicFramePr>
            <p:nvPr/>
          </p:nvGraphicFramePr>
          <p:xfrm>
            <a:off x="2517" y="1072"/>
            <a:ext cx="227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Visio" r:id="rId13" imgW="616134" imgH="496161" progId="Visio.Drawing.11">
                    <p:embed/>
                  </p:oleObj>
                </mc:Choice>
                <mc:Fallback>
                  <p:oleObj name="Visio" r:id="rId13" imgW="616134" imgH="496161" progId="Visio.Drawing.11">
                    <p:embed/>
                    <p:pic>
                      <p:nvPicPr>
                        <p:cNvPr id="315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7" y="1072"/>
                          <a:ext cx="227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2" name="Object 17"/>
            <p:cNvGraphicFramePr>
              <a:graphicFrameLocks noChangeAspect="1"/>
            </p:cNvGraphicFramePr>
            <p:nvPr/>
          </p:nvGraphicFramePr>
          <p:xfrm>
            <a:off x="2699" y="1071"/>
            <a:ext cx="227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Visio" r:id="rId15" imgW="616134" imgH="496161" progId="Visio.Drawing.11">
                    <p:embed/>
                  </p:oleObj>
                </mc:Choice>
                <mc:Fallback>
                  <p:oleObj name="Visio" r:id="rId15" imgW="616134" imgH="496161" progId="Visio.Drawing.11">
                    <p:embed/>
                    <p:pic>
                      <p:nvPicPr>
                        <p:cNvPr id="3152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1071"/>
                          <a:ext cx="227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3" name="Object 18"/>
            <p:cNvGraphicFramePr>
              <a:graphicFrameLocks noChangeAspect="1"/>
            </p:cNvGraphicFramePr>
            <p:nvPr/>
          </p:nvGraphicFramePr>
          <p:xfrm>
            <a:off x="2880" y="1071"/>
            <a:ext cx="227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Visio" r:id="rId16" imgW="616134" imgH="496161" progId="Visio.Drawing.11">
                    <p:embed/>
                  </p:oleObj>
                </mc:Choice>
                <mc:Fallback>
                  <p:oleObj name="Visio" r:id="rId16" imgW="616134" imgH="496161" progId="Visio.Drawing.11">
                    <p:embed/>
                    <p:pic>
                      <p:nvPicPr>
                        <p:cNvPr id="315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071"/>
                          <a:ext cx="227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4" name="Object 19"/>
            <p:cNvGraphicFramePr>
              <a:graphicFrameLocks noChangeAspect="1"/>
            </p:cNvGraphicFramePr>
            <p:nvPr/>
          </p:nvGraphicFramePr>
          <p:xfrm>
            <a:off x="3061" y="1071"/>
            <a:ext cx="227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4" name="Visio" r:id="rId17" imgW="616134" imgH="496161" progId="Visio.Drawing.11">
                    <p:embed/>
                  </p:oleObj>
                </mc:Choice>
                <mc:Fallback>
                  <p:oleObj name="Visio" r:id="rId17" imgW="616134" imgH="496161" progId="Visio.Drawing.11">
                    <p:embed/>
                    <p:pic>
                      <p:nvPicPr>
                        <p:cNvPr id="3154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1071"/>
                          <a:ext cx="227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55" name="Text Box 20"/>
            <p:cNvSpPr txBox="1">
              <a:spLocks noChangeArrowheads="1"/>
            </p:cNvSpPr>
            <p:nvPr/>
          </p:nvSpPr>
          <p:spPr bwMode="auto">
            <a:xfrm>
              <a:off x="2472" y="890"/>
              <a:ext cx="9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 smtClean="0">
                  <a:solidFill>
                    <a:srgbClr val="333399"/>
                  </a:solidFill>
                </a:rPr>
                <a:t>Брок. компанії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017936" y="4292600"/>
            <a:ext cx="2976033" cy="935038"/>
            <a:chOff x="2608" y="935"/>
            <a:chExt cx="1406" cy="409"/>
          </a:xfrm>
        </p:grpSpPr>
        <p:sp>
          <p:nvSpPr>
            <p:cNvPr id="3149" name="Line 22"/>
            <p:cNvSpPr>
              <a:spLocks noChangeShapeType="1"/>
            </p:cNvSpPr>
            <p:nvPr/>
          </p:nvSpPr>
          <p:spPr bwMode="auto">
            <a:xfrm flipH="1">
              <a:off x="2608" y="935"/>
              <a:ext cx="14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50" name="Line 23"/>
            <p:cNvSpPr>
              <a:spLocks noChangeShapeType="1"/>
            </p:cNvSpPr>
            <p:nvPr/>
          </p:nvSpPr>
          <p:spPr bwMode="auto">
            <a:xfrm>
              <a:off x="4014" y="935"/>
              <a:ext cx="0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34840" name="Object 24"/>
          <p:cNvGraphicFramePr>
            <a:graphicFrameLocks noChangeAspect="1"/>
          </p:cNvGraphicFramePr>
          <p:nvPr/>
        </p:nvGraphicFramePr>
        <p:xfrm>
          <a:off x="9264651" y="4581528"/>
          <a:ext cx="105621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Visio" r:id="rId18" imgW="1044550" imgH="683362" progId="Visio.Drawing.11">
                  <p:embed/>
                </p:oleObj>
              </mc:Choice>
              <mc:Fallback>
                <p:oleObj name="Visio" r:id="rId18" imgW="1044550" imgH="683362" progId="Visio.Drawing.11">
                  <p:embed/>
                  <p:pic>
                    <p:nvPicPr>
                      <p:cNvPr id="3484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4651" y="4581528"/>
                        <a:ext cx="1056216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41" name="Arc 25"/>
          <p:cNvSpPr>
            <a:spLocks/>
          </p:cNvSpPr>
          <p:nvPr/>
        </p:nvSpPr>
        <p:spPr bwMode="auto">
          <a:xfrm flipV="1">
            <a:off x="3888317" y="3284538"/>
            <a:ext cx="2783416" cy="1439862"/>
          </a:xfrm>
          <a:custGeom>
            <a:avLst/>
            <a:gdLst>
              <a:gd name="T0" fmla="*/ 2147483647 w 21600"/>
              <a:gd name="T1" fmla="*/ 0 h 18051"/>
              <a:gd name="T2" fmla="*/ 2147483647 w 21600"/>
              <a:gd name="T3" fmla="*/ 2147483647 h 18051"/>
              <a:gd name="T4" fmla="*/ 0 w 21600"/>
              <a:gd name="T5" fmla="*/ 2147483647 h 18051"/>
              <a:gd name="T6" fmla="*/ 0 60000 65536"/>
              <a:gd name="T7" fmla="*/ 0 60000 65536"/>
              <a:gd name="T8" fmla="*/ 0 60000 65536"/>
              <a:gd name="T9" fmla="*/ 0 w 21600"/>
              <a:gd name="T10" fmla="*/ 0 h 18051"/>
              <a:gd name="T11" fmla="*/ 21600 w 21600"/>
              <a:gd name="T12" fmla="*/ 18051 h 180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051" fill="none" extrusionOk="0">
                <a:moveTo>
                  <a:pt x="11862" y="0"/>
                </a:moveTo>
                <a:cubicBezTo>
                  <a:pt x="17940" y="3994"/>
                  <a:pt x="21599" y="10777"/>
                  <a:pt x="21599" y="18050"/>
                </a:cubicBezTo>
              </a:path>
              <a:path w="21600" h="18051" stroke="0" extrusionOk="0">
                <a:moveTo>
                  <a:pt x="11862" y="0"/>
                </a:moveTo>
                <a:cubicBezTo>
                  <a:pt x="17940" y="3994"/>
                  <a:pt x="21599" y="10777"/>
                  <a:pt x="21599" y="18050"/>
                </a:cubicBezTo>
                <a:lnTo>
                  <a:pt x="0" y="18051"/>
                </a:lnTo>
                <a:lnTo>
                  <a:pt x="1186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502835" y="4703766"/>
            <a:ext cx="4726517" cy="454025"/>
            <a:chOff x="1436" y="3009"/>
            <a:chExt cx="2233" cy="286"/>
          </a:xfrm>
        </p:grpSpPr>
        <p:graphicFrame>
          <p:nvGraphicFramePr>
            <p:cNvPr id="3145" name="Object 31"/>
            <p:cNvGraphicFramePr>
              <a:graphicFrameLocks noChangeAspect="1"/>
            </p:cNvGraphicFramePr>
            <p:nvPr/>
          </p:nvGraphicFramePr>
          <p:xfrm>
            <a:off x="1436" y="3094"/>
            <a:ext cx="227" cy="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Visio" r:id="rId20" imgW="5734862" imgH="3394889" progId="Visio.Drawing.11">
                    <p:embed/>
                  </p:oleObj>
                </mc:Choice>
                <mc:Fallback>
                  <p:oleObj name="Visio" r:id="rId20" imgW="5734862" imgH="3394889" progId="Visio.Drawing.11">
                    <p:embed/>
                    <p:pic>
                      <p:nvPicPr>
                        <p:cNvPr id="3145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3094"/>
                          <a:ext cx="227" cy="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46" name="AutoShape 32"/>
            <p:cNvSpPr>
              <a:spLocks noChangeArrowheads="1"/>
            </p:cNvSpPr>
            <p:nvPr/>
          </p:nvSpPr>
          <p:spPr bwMode="auto">
            <a:xfrm>
              <a:off x="1837" y="3022"/>
              <a:ext cx="522" cy="2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3300"/>
                </a:gs>
                <a:gs pos="100000">
                  <a:srgbClr val="9BAF9B"/>
                </a:gs>
              </a:gsLst>
              <a:lin ang="5400000" scaled="1"/>
            </a:gra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uk-UA" altLang="ru-RU" sz="1800" b="1" smtClean="0">
                  <a:solidFill>
                    <a:srgbClr val="FFFFFF"/>
                  </a:solidFill>
                </a:rPr>
                <a:t>М</a:t>
              </a:r>
              <a:r>
                <a:rPr lang="en-US" altLang="ru-RU" sz="1800" b="1" smtClean="0">
                  <a:solidFill>
                    <a:srgbClr val="FFFFFF"/>
                  </a:solidFill>
                </a:rPr>
                <a:t>ESE</a:t>
              </a:r>
              <a:endParaRPr lang="ru-RU" altLang="ru-RU" sz="1800" b="1" smtClean="0">
                <a:solidFill>
                  <a:srgbClr val="FFFFFF"/>
                </a:solidFill>
              </a:endParaRPr>
            </a:p>
          </p:txBody>
        </p:sp>
        <p:sp>
          <p:nvSpPr>
            <p:cNvPr id="3147" name="AutoShape 32"/>
            <p:cNvSpPr>
              <a:spLocks noChangeArrowheads="1"/>
            </p:cNvSpPr>
            <p:nvPr/>
          </p:nvSpPr>
          <p:spPr bwMode="auto">
            <a:xfrm>
              <a:off x="2494" y="3009"/>
              <a:ext cx="522" cy="2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3300"/>
                </a:gs>
                <a:gs pos="100000">
                  <a:srgbClr val="9BAF9B"/>
                </a:gs>
              </a:gsLst>
              <a:lin ang="5400000" scaled="1"/>
            </a:gra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uk-UA" altLang="ru-RU" sz="1800" b="1" smtClean="0">
                  <a:solidFill>
                    <a:srgbClr val="FFFFFF"/>
                  </a:solidFill>
                </a:rPr>
                <a:t>М</a:t>
              </a:r>
              <a:r>
                <a:rPr lang="en-US" altLang="ru-RU" sz="1800" b="1" smtClean="0">
                  <a:solidFill>
                    <a:srgbClr val="FFFFFF"/>
                  </a:solidFill>
                </a:rPr>
                <a:t>ESE</a:t>
              </a:r>
              <a:endParaRPr lang="ru-RU" altLang="ru-RU" sz="1800" b="1" smtClean="0">
                <a:solidFill>
                  <a:srgbClr val="FFFFFF"/>
                </a:solidFill>
              </a:endParaRPr>
            </a:p>
          </p:txBody>
        </p:sp>
        <p:sp>
          <p:nvSpPr>
            <p:cNvPr id="3148" name="AutoShape 32"/>
            <p:cNvSpPr>
              <a:spLocks noChangeArrowheads="1"/>
            </p:cNvSpPr>
            <p:nvPr/>
          </p:nvSpPr>
          <p:spPr bwMode="auto">
            <a:xfrm>
              <a:off x="3147" y="3009"/>
              <a:ext cx="522" cy="2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3300"/>
                </a:gs>
                <a:gs pos="100000">
                  <a:srgbClr val="9BAF9B"/>
                </a:gs>
              </a:gsLst>
              <a:lin ang="5400000" scaled="1"/>
            </a:gra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uk-UA" altLang="ru-RU" sz="1800" b="1" smtClean="0">
                  <a:solidFill>
                    <a:srgbClr val="FFFFFF"/>
                  </a:solidFill>
                </a:rPr>
                <a:t>М</a:t>
              </a:r>
              <a:r>
                <a:rPr lang="en-US" altLang="ru-RU" sz="1800" b="1" smtClean="0">
                  <a:solidFill>
                    <a:srgbClr val="FFFFFF"/>
                  </a:solidFill>
                </a:rPr>
                <a:t>ESE</a:t>
              </a:r>
              <a:endParaRPr lang="ru-RU" altLang="ru-RU" sz="1800" b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8" name="Line 36"/>
          <p:cNvSpPr>
            <a:spLocks noChangeShapeType="1"/>
          </p:cNvSpPr>
          <p:nvPr/>
        </p:nvSpPr>
        <p:spPr bwMode="auto">
          <a:xfrm>
            <a:off x="1295401" y="5805488"/>
            <a:ext cx="710565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89" name="Line 37"/>
          <p:cNvSpPr>
            <a:spLocks noChangeShapeType="1"/>
          </p:cNvSpPr>
          <p:nvPr/>
        </p:nvSpPr>
        <p:spPr bwMode="auto">
          <a:xfrm>
            <a:off x="6487584" y="425450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90" name="Freeform 38"/>
          <p:cNvSpPr>
            <a:spLocks/>
          </p:cNvSpPr>
          <p:nvPr/>
        </p:nvSpPr>
        <p:spPr bwMode="auto">
          <a:xfrm rot="-3587885">
            <a:off x="3231623" y="1480079"/>
            <a:ext cx="1679575" cy="5196417"/>
          </a:xfrm>
          <a:custGeom>
            <a:avLst/>
            <a:gdLst>
              <a:gd name="T0" fmla="*/ 0 w 1542"/>
              <a:gd name="T1" fmla="*/ 2147483647 h 952"/>
              <a:gd name="T2" fmla="*/ 2147483647 w 1542"/>
              <a:gd name="T3" fmla="*/ 2147483647 h 952"/>
              <a:gd name="T4" fmla="*/ 2147483647 w 1542"/>
              <a:gd name="T5" fmla="*/ 2147483647 h 952"/>
              <a:gd name="T6" fmla="*/ 2147483647 w 1542"/>
              <a:gd name="T7" fmla="*/ 2147483647 h 952"/>
              <a:gd name="T8" fmla="*/ 2147483647 w 1542"/>
              <a:gd name="T9" fmla="*/ 0 h 9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42"/>
              <a:gd name="T16" fmla="*/ 0 h 952"/>
              <a:gd name="T17" fmla="*/ 1542 w 1542"/>
              <a:gd name="T18" fmla="*/ 952 h 9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42" h="952">
                <a:moveTo>
                  <a:pt x="0" y="952"/>
                </a:moveTo>
                <a:lnTo>
                  <a:pt x="1315" y="952"/>
                </a:lnTo>
                <a:lnTo>
                  <a:pt x="1542" y="499"/>
                </a:lnTo>
                <a:lnTo>
                  <a:pt x="1451" y="136"/>
                </a:lnTo>
                <a:lnTo>
                  <a:pt x="1088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4855" name="Arc 39"/>
          <p:cNvSpPr>
            <a:spLocks/>
          </p:cNvSpPr>
          <p:nvPr/>
        </p:nvSpPr>
        <p:spPr bwMode="auto">
          <a:xfrm flipH="1" flipV="1">
            <a:off x="6955367" y="3284538"/>
            <a:ext cx="3553884" cy="1289050"/>
          </a:xfrm>
          <a:custGeom>
            <a:avLst/>
            <a:gdLst>
              <a:gd name="T0" fmla="*/ 2147483647 w 21600"/>
              <a:gd name="T1" fmla="*/ 0 h 18091"/>
              <a:gd name="T2" fmla="*/ 2147483647 w 21600"/>
              <a:gd name="T3" fmla="*/ 2147483647 h 18091"/>
              <a:gd name="T4" fmla="*/ 0 w 21600"/>
              <a:gd name="T5" fmla="*/ 2147483647 h 18091"/>
              <a:gd name="T6" fmla="*/ 0 60000 65536"/>
              <a:gd name="T7" fmla="*/ 0 60000 65536"/>
              <a:gd name="T8" fmla="*/ 0 60000 65536"/>
              <a:gd name="T9" fmla="*/ 0 w 21600"/>
              <a:gd name="T10" fmla="*/ 0 h 18091"/>
              <a:gd name="T11" fmla="*/ 21600 w 21600"/>
              <a:gd name="T12" fmla="*/ 18091 h 180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091" fill="none" extrusionOk="0">
                <a:moveTo>
                  <a:pt x="12049" y="-1"/>
                </a:moveTo>
                <a:cubicBezTo>
                  <a:pt x="18019" y="4012"/>
                  <a:pt x="21600" y="10733"/>
                  <a:pt x="21600" y="17927"/>
                </a:cubicBezTo>
                <a:cubicBezTo>
                  <a:pt x="21600" y="17981"/>
                  <a:pt x="21599" y="18036"/>
                  <a:pt x="21599" y="18091"/>
                </a:cubicBezTo>
              </a:path>
              <a:path w="21600" h="18091" stroke="0" extrusionOk="0">
                <a:moveTo>
                  <a:pt x="12049" y="-1"/>
                </a:moveTo>
                <a:cubicBezTo>
                  <a:pt x="18019" y="4012"/>
                  <a:pt x="21600" y="10733"/>
                  <a:pt x="21600" y="17927"/>
                </a:cubicBezTo>
                <a:cubicBezTo>
                  <a:pt x="21600" y="17981"/>
                  <a:pt x="21599" y="18036"/>
                  <a:pt x="21599" y="18091"/>
                </a:cubicBezTo>
                <a:lnTo>
                  <a:pt x="0" y="17927"/>
                </a:lnTo>
                <a:lnTo>
                  <a:pt x="12049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8113186" y="2636838"/>
            <a:ext cx="1246716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Курси акцій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ru-RU" sz="1800" smtClean="0">
              <a:solidFill>
                <a:srgbClr val="000000"/>
              </a:solidFill>
            </a:endParaRPr>
          </a:p>
        </p:txBody>
      </p:sp>
      <p:sp>
        <p:nvSpPr>
          <p:cNvPr id="34857" name="AutoShape 41"/>
          <p:cNvSpPr>
            <a:spLocks noChangeArrowheads="1"/>
          </p:cNvSpPr>
          <p:nvPr/>
        </p:nvSpPr>
        <p:spPr bwMode="auto">
          <a:xfrm>
            <a:off x="9264651" y="2852741"/>
            <a:ext cx="673100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4858" name="AutoShape 42"/>
          <p:cNvSpPr>
            <a:spLocks noChangeArrowheads="1"/>
          </p:cNvSpPr>
          <p:nvPr/>
        </p:nvSpPr>
        <p:spPr bwMode="auto">
          <a:xfrm>
            <a:off x="7440086" y="2852741"/>
            <a:ext cx="673100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10128251" y="2671763"/>
            <a:ext cx="1536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Новий період</a:t>
            </a:r>
            <a:endParaRPr lang="en-US" altLang="ru-RU" sz="1800" smtClean="0">
              <a:solidFill>
                <a:srgbClr val="000000"/>
              </a:solidFill>
            </a:endParaRPr>
          </a:p>
        </p:txBody>
      </p:sp>
      <p:sp>
        <p:nvSpPr>
          <p:cNvPr id="3096" name="Freeform 44"/>
          <p:cNvSpPr>
            <a:spLocks/>
          </p:cNvSpPr>
          <p:nvPr/>
        </p:nvSpPr>
        <p:spPr bwMode="auto">
          <a:xfrm>
            <a:off x="836085" y="749300"/>
            <a:ext cx="4544483" cy="1944688"/>
          </a:xfrm>
          <a:custGeom>
            <a:avLst/>
            <a:gdLst>
              <a:gd name="T0" fmla="*/ 0 w 2495"/>
              <a:gd name="T1" fmla="*/ 2147483647 h 1316"/>
              <a:gd name="T2" fmla="*/ 2147483647 w 2495"/>
              <a:gd name="T3" fmla="*/ 2147483647 h 1316"/>
              <a:gd name="T4" fmla="*/ 2147483647 w 2495"/>
              <a:gd name="T5" fmla="*/ 2147483647 h 1316"/>
              <a:gd name="T6" fmla="*/ 2147483647 w 2495"/>
              <a:gd name="T7" fmla="*/ 2147483647 h 1316"/>
              <a:gd name="T8" fmla="*/ 2147483647 w 2495"/>
              <a:gd name="T9" fmla="*/ 0 h 1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5"/>
              <a:gd name="T16" fmla="*/ 0 h 1316"/>
              <a:gd name="T17" fmla="*/ 2495 w 2495"/>
              <a:gd name="T18" fmla="*/ 1316 h 13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5" h="1316">
                <a:moveTo>
                  <a:pt x="0" y="1316"/>
                </a:moveTo>
                <a:lnTo>
                  <a:pt x="1134" y="1134"/>
                </a:lnTo>
                <a:lnTo>
                  <a:pt x="2086" y="1044"/>
                </a:lnTo>
                <a:lnTo>
                  <a:pt x="2495" y="273"/>
                </a:lnTo>
                <a:lnTo>
                  <a:pt x="2268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4862" name="AutoShape 46"/>
          <p:cNvSpPr>
            <a:spLocks noChangeArrowheads="1"/>
          </p:cNvSpPr>
          <p:nvPr/>
        </p:nvSpPr>
        <p:spPr bwMode="auto">
          <a:xfrm rot="5410254" flipV="1">
            <a:off x="8087784" y="5710239"/>
            <a:ext cx="431800" cy="190500"/>
          </a:xfrm>
          <a:prstGeom prst="notchedRightArrow">
            <a:avLst>
              <a:gd name="adj1" fmla="val 50000"/>
              <a:gd name="adj2" fmla="val 75556"/>
            </a:avLst>
          </a:prstGeom>
          <a:solidFill>
            <a:srgbClr val="0033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4863" name="AutoShape 47"/>
          <p:cNvSpPr>
            <a:spLocks noChangeArrowheads="1"/>
          </p:cNvSpPr>
          <p:nvPr/>
        </p:nvSpPr>
        <p:spPr bwMode="auto">
          <a:xfrm rot="-5410254">
            <a:off x="7643020" y="5674520"/>
            <a:ext cx="360362" cy="190500"/>
          </a:xfrm>
          <a:prstGeom prst="notchedRightArrow">
            <a:avLst>
              <a:gd name="adj1" fmla="val 50000"/>
              <a:gd name="adj2" fmla="val 63055"/>
            </a:avLst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7247469" y="5589591"/>
            <a:ext cx="3852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ru-RU" sz="2000" b="1" smtClean="0">
                <a:solidFill>
                  <a:srgbClr val="000000"/>
                </a:solidFill>
              </a:rPr>
              <a:t>$</a:t>
            </a:r>
          </a:p>
        </p:txBody>
      </p:sp>
      <p:sp>
        <p:nvSpPr>
          <p:cNvPr id="3100" name="Text Box 49"/>
          <p:cNvSpPr txBox="1">
            <a:spLocks noChangeArrowheads="1"/>
          </p:cNvSpPr>
          <p:nvPr/>
        </p:nvSpPr>
        <p:spPr bwMode="auto">
          <a:xfrm>
            <a:off x="8591552" y="5589588"/>
            <a:ext cx="48048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ru-RU" sz="1800" smtClean="0">
              <a:solidFill>
                <a:srgbClr val="000000"/>
              </a:solidFill>
            </a:endParaRPr>
          </a:p>
        </p:txBody>
      </p:sp>
      <p:graphicFrame>
        <p:nvGraphicFramePr>
          <p:cNvPr id="34866" name="Object 50"/>
          <p:cNvGraphicFramePr>
            <a:graphicFrameLocks noChangeAspect="1"/>
          </p:cNvGraphicFramePr>
          <p:nvPr/>
        </p:nvGraphicFramePr>
        <p:xfrm>
          <a:off x="8496300" y="5589588"/>
          <a:ext cx="381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Visio" r:id="rId21" imgW="754788" imgH="934755" progId="Visio.Drawing.11">
                  <p:embed/>
                </p:oleObj>
              </mc:Choice>
              <mc:Fallback>
                <p:oleObj name="Visio" r:id="rId21" imgW="754788" imgH="934755" progId="Visio.Drawing.11">
                  <p:embed/>
                  <p:pic>
                    <p:nvPicPr>
                      <p:cNvPr id="34866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300" y="5589588"/>
                        <a:ext cx="381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-67734" y="976313"/>
            <a:ext cx="384386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7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200" b="1" smtClean="0">
                <a:solidFill>
                  <a:srgbClr val="003300"/>
                </a:solidFill>
              </a:rPr>
              <a:t>Акумуляція</a:t>
            </a:r>
            <a:r>
              <a:rPr lang="en-US" altLang="ru-RU" sz="1200" b="1" smtClean="0">
                <a:solidFill>
                  <a:srgbClr val="003300"/>
                </a:solidFill>
              </a:rPr>
              <a:t> $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b="1" smtClean="0">
                <a:solidFill>
                  <a:srgbClr val="003300"/>
                </a:solidFill>
              </a:rPr>
              <a:t>5</a:t>
            </a:r>
            <a:r>
              <a:rPr lang="uk-UA" altLang="ru-RU" sz="1200" b="1" smtClean="0">
                <a:solidFill>
                  <a:srgbClr val="003300"/>
                </a:solidFill>
              </a:rPr>
              <a:t>% стабілізаційний фонд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b="1" smtClean="0">
                <a:solidFill>
                  <a:srgbClr val="003300"/>
                </a:solidFill>
              </a:rPr>
              <a:t>5</a:t>
            </a:r>
            <a:r>
              <a:rPr lang="uk-UA" altLang="ru-RU" sz="1200" b="1" smtClean="0">
                <a:solidFill>
                  <a:srgbClr val="003300"/>
                </a:solidFill>
              </a:rPr>
              <a:t>0%  акціонерний. фонд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b="1" smtClean="0">
                <a:solidFill>
                  <a:srgbClr val="003300"/>
                </a:solidFill>
              </a:rPr>
              <a:t>45</a:t>
            </a:r>
            <a:r>
              <a:rPr lang="uk-UA" altLang="ru-RU" sz="1200" b="1" smtClean="0">
                <a:solidFill>
                  <a:srgbClr val="003300"/>
                </a:solidFill>
              </a:rPr>
              <a:t>% операційний фонд</a:t>
            </a:r>
            <a:endParaRPr lang="en-US" altLang="ru-RU" sz="1200" b="1" smtClean="0">
              <a:solidFill>
                <a:srgbClr val="0033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uk-UA" altLang="ru-RU" sz="1200" b="1" smtClean="0">
                <a:solidFill>
                  <a:srgbClr val="003300"/>
                </a:solidFill>
                <a:cs typeface="Arial" charset="0"/>
              </a:rPr>
              <a:t>Поповнення рахунків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200" b="1" smtClean="0">
                <a:solidFill>
                  <a:srgbClr val="003300"/>
                </a:solidFill>
              </a:rPr>
              <a:t>Кредит </a:t>
            </a:r>
            <a:r>
              <a:rPr lang="ru-RU" altLang="ru-RU" sz="1200" b="1" smtClean="0">
                <a:solidFill>
                  <a:srgbClr val="003300"/>
                </a:solidFill>
                <a:cs typeface="Arial" charset="0"/>
              </a:rPr>
              <a:t>≤ </a:t>
            </a:r>
            <a:r>
              <a:rPr lang="uk-UA" altLang="ru-RU" sz="1200" b="1" smtClean="0">
                <a:solidFill>
                  <a:srgbClr val="003300"/>
                </a:solidFill>
                <a:cs typeface="Arial" charset="0"/>
              </a:rPr>
              <a:t>1</a:t>
            </a:r>
            <a:r>
              <a:rPr lang="ru-RU" altLang="ru-RU" sz="1200" b="1" smtClean="0">
                <a:solidFill>
                  <a:srgbClr val="003300"/>
                </a:solidFill>
                <a:cs typeface="Arial" charset="0"/>
              </a:rPr>
              <a:t>0%/день</a:t>
            </a:r>
            <a:endParaRPr lang="en-US" altLang="ru-RU" sz="1200" b="1" smtClean="0">
              <a:solidFill>
                <a:srgbClr val="003300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600" b="1" smtClean="0">
                <a:solidFill>
                  <a:srgbClr val="FF00FF"/>
                </a:solidFill>
                <a:cs typeface="Arial" charset="0"/>
              </a:rPr>
              <a:t>Обм</a:t>
            </a:r>
            <a:r>
              <a:rPr lang="uk-UA" altLang="ru-RU" sz="1600" b="1" smtClean="0">
                <a:solidFill>
                  <a:srgbClr val="FF00FF"/>
                </a:solidFill>
                <a:cs typeface="Arial" charset="0"/>
              </a:rPr>
              <a:t>ін: 30грн = 30 000клб</a:t>
            </a:r>
            <a:endParaRPr lang="ru-RU" altLang="ru-RU" sz="1600" b="1" smtClean="0">
              <a:solidFill>
                <a:srgbClr val="FF00FF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altLang="ru-RU" sz="1200" b="1" smtClean="0">
              <a:solidFill>
                <a:srgbClr val="003300"/>
              </a:solidFill>
              <a:cs typeface="Arial" charset="0"/>
            </a:endParaRPr>
          </a:p>
        </p:txBody>
      </p:sp>
      <p:sp>
        <p:nvSpPr>
          <p:cNvPr id="3103" name="Rectangle 53"/>
          <p:cNvSpPr>
            <a:spLocks noChangeArrowheads="1"/>
          </p:cNvSpPr>
          <p:nvPr/>
        </p:nvSpPr>
        <p:spPr bwMode="auto">
          <a:xfrm>
            <a:off x="1778002" y="827088"/>
            <a:ext cx="2516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FF"/>
                </a:solidFill>
              </a:rPr>
              <a:t>Інвест. банк «</a:t>
            </a:r>
            <a:r>
              <a:rPr lang="en-US" altLang="ru-RU" sz="1800" b="1" smtClean="0">
                <a:solidFill>
                  <a:srgbClr val="0000FF"/>
                </a:solidFill>
              </a:rPr>
              <a:t>Lecos</a:t>
            </a:r>
            <a:r>
              <a:rPr lang="ru-RU" altLang="ru-RU" sz="1800" b="1" smtClean="0">
                <a:solidFill>
                  <a:srgbClr val="0000FF"/>
                </a:solidFill>
              </a:rPr>
              <a:t>»</a:t>
            </a:r>
          </a:p>
        </p:txBody>
      </p:sp>
      <p:sp>
        <p:nvSpPr>
          <p:cNvPr id="34876" name="Text Box 60"/>
          <p:cNvSpPr txBox="1">
            <a:spLocks noChangeArrowheads="1"/>
          </p:cNvSpPr>
          <p:nvPr/>
        </p:nvSpPr>
        <p:spPr bwMode="auto">
          <a:xfrm>
            <a:off x="2" y="5300663"/>
            <a:ext cx="3263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FF"/>
                </a:solidFill>
              </a:rPr>
              <a:t>Реальний сектор</a:t>
            </a:r>
            <a:endParaRPr lang="ru-RU" altLang="ru-RU" sz="1800" b="1" smtClean="0">
              <a:solidFill>
                <a:srgbClr val="0000FF"/>
              </a:solidFill>
            </a:endParaRPr>
          </a:p>
        </p:txBody>
      </p:sp>
      <p:sp>
        <p:nvSpPr>
          <p:cNvPr id="34889" name="Text Box 73"/>
          <p:cNvSpPr txBox="1">
            <a:spLocks noChangeArrowheads="1"/>
          </p:cNvSpPr>
          <p:nvPr/>
        </p:nvSpPr>
        <p:spPr bwMode="auto">
          <a:xfrm>
            <a:off x="173567" y="2955925"/>
            <a:ext cx="369781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200" b="1" smtClean="0">
                <a:solidFill>
                  <a:srgbClr val="000000"/>
                </a:solidFill>
              </a:rPr>
              <a:t> </a:t>
            </a:r>
            <a:r>
              <a:rPr lang="ru-RU" altLang="ru-RU" sz="1400" b="1" smtClean="0">
                <a:solidFill>
                  <a:srgbClr val="000000"/>
                </a:solidFill>
              </a:rPr>
              <a:t>Майстерня бізнесу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000" b="1" i="1" smtClean="0">
                <a:solidFill>
                  <a:srgbClr val="000000"/>
                </a:solidFill>
              </a:rPr>
              <a:t>(Моделювання  ситуац</a:t>
            </a:r>
            <a:r>
              <a:rPr lang="uk-UA" altLang="ru-RU" sz="1000" b="1" i="1" smtClean="0">
                <a:solidFill>
                  <a:srgbClr val="000000"/>
                </a:solidFill>
              </a:rPr>
              <a:t>ії у глобальній  фінансовій системі)</a:t>
            </a:r>
            <a:endParaRPr lang="ru-RU" altLang="ru-RU" sz="1000" b="1" i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894" name="Arc 78"/>
          <p:cNvSpPr>
            <a:spLocks/>
          </p:cNvSpPr>
          <p:nvPr/>
        </p:nvSpPr>
        <p:spPr bwMode="auto">
          <a:xfrm rot="5400000" flipV="1">
            <a:off x="4154224" y="1458122"/>
            <a:ext cx="198438" cy="3067049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52" y="0"/>
                </a:moveTo>
                <a:cubicBezTo>
                  <a:pt x="11961" y="29"/>
                  <a:pt x="21599" y="9690"/>
                  <a:pt x="21599" y="21599"/>
                </a:cubicBezTo>
              </a:path>
              <a:path w="21600" h="21600" stroke="0" extrusionOk="0">
                <a:moveTo>
                  <a:pt x="52" y="0"/>
                </a:moveTo>
                <a:cubicBezTo>
                  <a:pt x="11961" y="29"/>
                  <a:pt x="21599" y="9690"/>
                  <a:pt x="21599" y="21599"/>
                </a:cubicBezTo>
                <a:lnTo>
                  <a:pt x="0" y="21600"/>
                </a:lnTo>
                <a:lnTo>
                  <a:pt x="5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107" name="Text Box 79"/>
          <p:cNvSpPr txBox="1">
            <a:spLocks noChangeArrowheads="1"/>
          </p:cNvSpPr>
          <p:nvPr/>
        </p:nvSpPr>
        <p:spPr bwMode="auto">
          <a:xfrm>
            <a:off x="3263902" y="5229225"/>
            <a:ext cx="278341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dirty="0" smtClean="0">
                <a:solidFill>
                  <a:srgbClr val="000000"/>
                </a:solidFill>
              </a:rPr>
              <a:t>7 - компаній</a:t>
            </a:r>
            <a:r>
              <a:rPr lang="en-US" altLang="ru-RU" sz="1800" b="1" dirty="0" smtClean="0">
                <a:solidFill>
                  <a:srgbClr val="000000"/>
                </a:solidFill>
              </a:rPr>
              <a:t>;</a:t>
            </a:r>
            <a:endParaRPr lang="uk-UA" altLang="ru-RU" sz="1800" b="1" dirty="0" smtClean="0">
              <a:solidFill>
                <a:srgbClr val="000000"/>
              </a:solidFill>
            </a:endParaRPr>
          </a:p>
        </p:txBody>
      </p:sp>
      <p:sp>
        <p:nvSpPr>
          <p:cNvPr id="3108" name="Text Box 80"/>
          <p:cNvSpPr txBox="1">
            <a:spLocks noChangeArrowheads="1"/>
          </p:cNvSpPr>
          <p:nvPr/>
        </p:nvSpPr>
        <p:spPr bwMode="auto">
          <a:xfrm>
            <a:off x="6788151" y="5308603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109" name="AutoShape 82"/>
          <p:cNvSpPr>
            <a:spLocks noChangeArrowheads="1"/>
          </p:cNvSpPr>
          <p:nvPr/>
        </p:nvSpPr>
        <p:spPr bwMode="auto">
          <a:xfrm>
            <a:off x="5422902" y="5137153"/>
            <a:ext cx="1248833" cy="144463"/>
          </a:xfrm>
          <a:prstGeom prst="notchedRightArrow">
            <a:avLst>
              <a:gd name="adj1" fmla="val 50000"/>
              <a:gd name="adj2" fmla="val 1620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110" name="Rectangle 83"/>
          <p:cNvSpPr>
            <a:spLocks noChangeArrowheads="1"/>
          </p:cNvSpPr>
          <p:nvPr/>
        </p:nvSpPr>
        <p:spPr bwMode="auto">
          <a:xfrm>
            <a:off x="7152217" y="3551238"/>
            <a:ext cx="686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smtClean="0">
                <a:solidFill>
                  <a:srgbClr val="FF0000"/>
                </a:solidFill>
              </a:rPr>
              <a:t>Торги</a:t>
            </a:r>
          </a:p>
        </p:txBody>
      </p:sp>
      <p:sp>
        <p:nvSpPr>
          <p:cNvPr id="3111" name="Rectangle 84"/>
          <p:cNvSpPr>
            <a:spLocks noChangeArrowheads="1"/>
          </p:cNvSpPr>
          <p:nvPr/>
        </p:nvSpPr>
        <p:spPr bwMode="auto">
          <a:xfrm>
            <a:off x="5175253" y="3398840"/>
            <a:ext cx="9252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1400" b="1" smtClean="0">
                <a:solidFill>
                  <a:srgbClr val="FF0000"/>
                </a:solidFill>
              </a:rPr>
              <a:t>Рішення</a:t>
            </a:r>
            <a:endParaRPr lang="ru-RU" altLang="ru-RU" sz="1400" b="1" smtClean="0">
              <a:solidFill>
                <a:srgbClr val="FF0000"/>
              </a:solidFill>
            </a:endParaRPr>
          </a:p>
        </p:txBody>
      </p:sp>
      <p:sp>
        <p:nvSpPr>
          <p:cNvPr id="3112" name="Rectangle 85"/>
          <p:cNvSpPr>
            <a:spLocks noChangeArrowheads="1"/>
          </p:cNvSpPr>
          <p:nvPr/>
        </p:nvSpPr>
        <p:spPr bwMode="auto">
          <a:xfrm>
            <a:off x="3783523" y="2702915"/>
            <a:ext cx="14230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1400" b="1" dirty="0" smtClean="0">
                <a:solidFill>
                  <a:srgbClr val="FF0000"/>
                </a:solidFill>
              </a:rPr>
              <a:t>Бізнес моделі</a:t>
            </a:r>
            <a:endParaRPr lang="ru-RU" altLang="ru-RU" sz="1400" b="1" dirty="0" smtClean="0">
              <a:solidFill>
                <a:srgbClr val="FF0000"/>
              </a:solidFill>
            </a:endParaRPr>
          </a:p>
        </p:txBody>
      </p:sp>
      <p:sp>
        <p:nvSpPr>
          <p:cNvPr id="3113" name="Rectangle 86"/>
          <p:cNvSpPr>
            <a:spLocks noChangeArrowheads="1"/>
          </p:cNvSpPr>
          <p:nvPr/>
        </p:nvSpPr>
        <p:spPr bwMode="auto">
          <a:xfrm>
            <a:off x="611719" y="5819776"/>
            <a:ext cx="198964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00"/>
                </a:solidFill>
              </a:rPr>
              <a:t>30грн. (28.5 грн)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00"/>
                </a:solidFill>
              </a:rPr>
              <a:t>3-5 акцій</a:t>
            </a:r>
            <a:endParaRPr lang="ru-RU" altLang="ru-RU" sz="1800" b="1" smtClean="0">
              <a:solidFill>
                <a:srgbClr val="000000"/>
              </a:solidFill>
            </a:endParaRPr>
          </a:p>
        </p:txBody>
      </p:sp>
      <p:sp>
        <p:nvSpPr>
          <p:cNvPr id="3114" name="Прямоугольник 4"/>
          <p:cNvSpPr>
            <a:spLocks noChangeArrowheads="1"/>
          </p:cNvSpPr>
          <p:nvPr/>
        </p:nvSpPr>
        <p:spPr bwMode="auto">
          <a:xfrm>
            <a:off x="3293536" y="5468939"/>
            <a:ext cx="1829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b="1" smtClean="0">
                <a:solidFill>
                  <a:srgbClr val="000000"/>
                </a:solidFill>
              </a:rPr>
              <a:t>55 акцій</a:t>
            </a:r>
            <a:r>
              <a:rPr lang="en-US" altLang="ru-RU" b="1" smtClean="0">
                <a:solidFill>
                  <a:srgbClr val="000000"/>
                </a:solidFill>
              </a:rPr>
              <a:t>*</a:t>
            </a:r>
            <a:r>
              <a:rPr lang="uk-UA" altLang="ru-RU" b="1" smtClean="0">
                <a:solidFill>
                  <a:srgbClr val="000000"/>
                </a:solidFill>
              </a:rPr>
              <a:t>5 000 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115" name="Freeform 38"/>
          <p:cNvSpPr>
            <a:spLocks/>
          </p:cNvSpPr>
          <p:nvPr/>
        </p:nvSpPr>
        <p:spPr bwMode="auto">
          <a:xfrm rot="8987885" flipV="1">
            <a:off x="6516239" y="-85583"/>
            <a:ext cx="4985814" cy="3552546"/>
          </a:xfrm>
          <a:custGeom>
            <a:avLst/>
            <a:gdLst>
              <a:gd name="T0" fmla="*/ 0 w 15027"/>
              <a:gd name="T1" fmla="*/ 3290384 h 15023"/>
              <a:gd name="T2" fmla="*/ 1225122 w 15027"/>
              <a:gd name="T3" fmla="*/ 2887162 h 15023"/>
              <a:gd name="T4" fmla="*/ 3309721 w 15027"/>
              <a:gd name="T5" fmla="*/ 1491328 h 15023"/>
              <a:gd name="T6" fmla="*/ 3182002 w 15027"/>
              <a:gd name="T7" fmla="*/ 0 h 15023"/>
              <a:gd name="T8" fmla="*/ 2671592 w 15027"/>
              <a:gd name="T9" fmla="*/ 92209 h 150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27" h="15023">
                <a:moveTo>
                  <a:pt x="0" y="15023"/>
                </a:moveTo>
                <a:lnTo>
                  <a:pt x="5247" y="13182"/>
                </a:lnTo>
                <a:lnTo>
                  <a:pt x="14175" y="6809"/>
                </a:lnTo>
                <a:cubicBezTo>
                  <a:pt x="14804" y="958"/>
                  <a:pt x="15970" y="430"/>
                  <a:pt x="13628" y="0"/>
                </a:cubicBezTo>
                <a:lnTo>
                  <a:pt x="11442" y="421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6314020" y="854075"/>
            <a:ext cx="34078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FF"/>
                </a:solidFill>
              </a:rPr>
              <a:t>Фінансовий сектор</a:t>
            </a:r>
            <a:endParaRPr lang="ru-RU" altLang="ru-RU" sz="1800" b="1" smtClean="0">
              <a:solidFill>
                <a:srgbClr val="0000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381251" y="3944941"/>
            <a:ext cx="522817" cy="187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" name="Text Box 73"/>
          <p:cNvSpPr txBox="1">
            <a:spLocks noChangeArrowheads="1"/>
          </p:cNvSpPr>
          <p:nvPr/>
        </p:nvSpPr>
        <p:spPr bwMode="auto">
          <a:xfrm>
            <a:off x="55033" y="3606801"/>
            <a:ext cx="172296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000" dirty="0" smtClean="0">
                <a:solidFill>
                  <a:srgbClr val="FF0000"/>
                </a:solidFill>
              </a:rPr>
              <a:t>1.</a:t>
            </a:r>
            <a:r>
              <a:rPr lang="uk-UA" altLang="ru-RU" sz="1000" dirty="0" smtClean="0">
                <a:solidFill>
                  <a:srgbClr val="FF0000"/>
                </a:solidFill>
              </a:rPr>
              <a:t>Павло </a:t>
            </a:r>
            <a:r>
              <a:rPr lang="uk-UA" altLang="ru-RU" sz="1000" dirty="0" err="1" smtClean="0">
                <a:solidFill>
                  <a:srgbClr val="FF0000"/>
                </a:solidFill>
              </a:rPr>
              <a:t>Лаппо</a:t>
            </a:r>
            <a:r>
              <a:rPr lang="uk-UA" altLang="ru-RU" sz="1000" dirty="0" smtClean="0">
                <a:solidFill>
                  <a:srgbClr val="FF0000"/>
                </a:solidFill>
              </a:rPr>
              <a:t> 2.Демиденко </a:t>
            </a:r>
            <a:r>
              <a:rPr lang="uk-UA" altLang="ru-RU" sz="1000" dirty="0" err="1" smtClean="0">
                <a:solidFill>
                  <a:srgbClr val="FF0000"/>
                </a:solidFill>
              </a:rPr>
              <a:t>Аріна</a:t>
            </a:r>
            <a:r>
              <a:rPr lang="uk-UA" altLang="ru-RU" sz="1000" dirty="0" smtClean="0">
                <a:solidFill>
                  <a:srgbClr val="FF0000"/>
                </a:solidFill>
              </a:rPr>
              <a:t> 3.Факова </a:t>
            </a:r>
            <a:r>
              <a:rPr lang="uk-UA" altLang="ru-RU" sz="1000" dirty="0" err="1" smtClean="0">
                <a:solidFill>
                  <a:srgbClr val="FF0000"/>
                </a:solidFill>
              </a:rPr>
              <a:t>Дунія</a:t>
            </a:r>
            <a:r>
              <a:rPr lang="uk-UA" altLang="ru-RU" sz="1000" dirty="0" smtClean="0">
                <a:solidFill>
                  <a:srgbClr val="FF0000"/>
                </a:solidFill>
              </a:rPr>
              <a:t>-Ніколь 4.Погуляй Дмитро 5.Мустафін Михайло 6.Прокопчук Вероніка 7.Пилипчук Богдан</a:t>
            </a:r>
          </a:p>
        </p:txBody>
      </p:sp>
      <p:sp>
        <p:nvSpPr>
          <p:cNvPr id="63" name="Овал 62"/>
          <p:cNvSpPr/>
          <p:nvPr/>
        </p:nvSpPr>
        <p:spPr>
          <a:xfrm>
            <a:off x="3712926" y="3928166"/>
            <a:ext cx="505884" cy="187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4647165" y="3909329"/>
            <a:ext cx="599016" cy="185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Дуга 8"/>
          <p:cNvSpPr/>
          <p:nvPr/>
        </p:nvSpPr>
        <p:spPr>
          <a:xfrm rot="20180503">
            <a:off x="2383368" y="3719513"/>
            <a:ext cx="1195917" cy="2608262"/>
          </a:xfrm>
          <a:prstGeom prst="arc">
            <a:avLst>
              <a:gd name="adj1" fmla="val 11070552"/>
              <a:gd name="adj2" fmla="val 1485925"/>
            </a:avLst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6" name="Дуга 65"/>
          <p:cNvSpPr/>
          <p:nvPr/>
        </p:nvSpPr>
        <p:spPr>
          <a:xfrm rot="20180503">
            <a:off x="3821350" y="3612260"/>
            <a:ext cx="1106042" cy="2891957"/>
          </a:xfrm>
          <a:prstGeom prst="arc">
            <a:avLst>
              <a:gd name="adj1" fmla="val 11070552"/>
              <a:gd name="adj2" fmla="val 0"/>
            </a:avLst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7" name="Дуга 66"/>
          <p:cNvSpPr/>
          <p:nvPr/>
        </p:nvSpPr>
        <p:spPr>
          <a:xfrm rot="18678591">
            <a:off x="5242370" y="3326278"/>
            <a:ext cx="914792" cy="3022960"/>
          </a:xfrm>
          <a:prstGeom prst="arc">
            <a:avLst>
              <a:gd name="adj1" fmla="val 13798150"/>
              <a:gd name="adj2" fmla="val 0"/>
            </a:avLst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Правильный пятиугольник 9"/>
          <p:cNvSpPr/>
          <p:nvPr/>
        </p:nvSpPr>
        <p:spPr>
          <a:xfrm>
            <a:off x="6400802" y="1179513"/>
            <a:ext cx="486833" cy="323850"/>
          </a:xfrm>
          <a:prstGeom prst="pentagon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" name="Правильный пятиугольник 70"/>
          <p:cNvSpPr/>
          <p:nvPr/>
        </p:nvSpPr>
        <p:spPr>
          <a:xfrm>
            <a:off x="6711953" y="1282700"/>
            <a:ext cx="486833" cy="323850"/>
          </a:xfrm>
          <a:prstGeom prst="pentagon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2" name="Правильный пятиугольник 71"/>
          <p:cNvSpPr/>
          <p:nvPr/>
        </p:nvSpPr>
        <p:spPr>
          <a:xfrm>
            <a:off x="7048502" y="1398588"/>
            <a:ext cx="486833" cy="323850"/>
          </a:xfrm>
          <a:prstGeom prst="pentagon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27" name="Прямоугольник 10"/>
          <p:cNvSpPr>
            <a:spLocks noChangeArrowheads="1"/>
          </p:cNvSpPr>
          <p:nvPr/>
        </p:nvSpPr>
        <p:spPr bwMode="auto">
          <a:xfrm>
            <a:off x="6834720" y="2051053"/>
            <a:ext cx="1822449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000" smtClean="0">
                <a:solidFill>
                  <a:srgbClr val="FF0000"/>
                </a:solidFill>
              </a:rPr>
              <a:t>3.Залуська Соломія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128" name="Прямоугольник 11"/>
          <p:cNvSpPr>
            <a:spLocks noChangeArrowheads="1"/>
          </p:cNvSpPr>
          <p:nvPr/>
        </p:nvSpPr>
        <p:spPr bwMode="auto">
          <a:xfrm>
            <a:off x="6314018" y="1690690"/>
            <a:ext cx="12955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000" smtClean="0">
                <a:solidFill>
                  <a:srgbClr val="FF0000"/>
                </a:solidFill>
              </a:rPr>
              <a:t>1. Крауз Катерина</a:t>
            </a:r>
            <a:r>
              <a:rPr lang="uk-UA" altLang="ru-RU" sz="1000" smtClean="0">
                <a:solidFill>
                  <a:srgbClr val="FF0000"/>
                </a:solidFill>
              </a:rPr>
              <a:t> 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129" name="Прямоугольник 12"/>
          <p:cNvSpPr>
            <a:spLocks noChangeArrowheads="1"/>
          </p:cNvSpPr>
          <p:nvPr/>
        </p:nvSpPr>
        <p:spPr bwMode="auto">
          <a:xfrm>
            <a:off x="6599767" y="1868489"/>
            <a:ext cx="13211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000" smtClean="0">
                <a:solidFill>
                  <a:srgbClr val="FF0000"/>
                </a:solidFill>
              </a:rPr>
              <a:t>2. Бариш Катерина</a:t>
            </a: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130" name="Line 9"/>
          <p:cNvSpPr>
            <a:spLocks noChangeShapeType="1"/>
          </p:cNvSpPr>
          <p:nvPr/>
        </p:nvSpPr>
        <p:spPr bwMode="auto">
          <a:xfrm flipV="1">
            <a:off x="8644467" y="1241427"/>
            <a:ext cx="0" cy="11969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7198784" y="1155703"/>
            <a:ext cx="138853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400" b="1" smtClean="0">
                <a:solidFill>
                  <a:srgbClr val="000099"/>
                </a:solidFill>
              </a:rPr>
              <a:t>Банки</a:t>
            </a:r>
            <a:endParaRPr lang="ru-RU" altLang="ru-RU" sz="1400" b="1" smtClean="0">
              <a:solidFill>
                <a:srgbClr val="000099"/>
              </a:solidFill>
            </a:endParaRPr>
          </a:p>
        </p:txBody>
      </p:sp>
      <p:sp>
        <p:nvSpPr>
          <p:cNvPr id="78" name="Text Box 13"/>
          <p:cNvSpPr txBox="1">
            <a:spLocks noChangeArrowheads="1"/>
          </p:cNvSpPr>
          <p:nvPr/>
        </p:nvSpPr>
        <p:spPr bwMode="auto">
          <a:xfrm>
            <a:off x="8735486" y="1179516"/>
            <a:ext cx="3117849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400" b="1" smtClean="0">
                <a:solidFill>
                  <a:srgbClr val="000099"/>
                </a:solidFill>
              </a:rPr>
              <a:t>Інвестиційні компанії</a:t>
            </a:r>
            <a:endParaRPr lang="ru-RU" altLang="ru-RU" sz="1400" b="1" smtClean="0">
              <a:solidFill>
                <a:srgbClr val="000099"/>
              </a:solidFill>
            </a:endParaRPr>
          </a:p>
        </p:txBody>
      </p:sp>
      <p:sp>
        <p:nvSpPr>
          <p:cNvPr id="14" name="Трапеция 13"/>
          <p:cNvSpPr/>
          <p:nvPr/>
        </p:nvSpPr>
        <p:spPr>
          <a:xfrm>
            <a:off x="8892119" y="1606550"/>
            <a:ext cx="478367" cy="185738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0" name="Трапеция 79"/>
          <p:cNvSpPr/>
          <p:nvPr/>
        </p:nvSpPr>
        <p:spPr>
          <a:xfrm>
            <a:off x="9505953" y="1606550"/>
            <a:ext cx="478367" cy="185738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1" name="Трапеция 80"/>
          <p:cNvSpPr/>
          <p:nvPr/>
        </p:nvSpPr>
        <p:spPr>
          <a:xfrm>
            <a:off x="10212919" y="1606550"/>
            <a:ext cx="478367" cy="185738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" name="Трапеция 81"/>
          <p:cNvSpPr/>
          <p:nvPr/>
        </p:nvSpPr>
        <p:spPr>
          <a:xfrm>
            <a:off x="9203269" y="1892300"/>
            <a:ext cx="478367" cy="184150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" name="Трапеция 82"/>
          <p:cNvSpPr/>
          <p:nvPr/>
        </p:nvSpPr>
        <p:spPr>
          <a:xfrm>
            <a:off x="9817102" y="1892300"/>
            <a:ext cx="478367" cy="184150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4" name="Трапеция 83"/>
          <p:cNvSpPr/>
          <p:nvPr/>
        </p:nvSpPr>
        <p:spPr>
          <a:xfrm>
            <a:off x="10896602" y="1606550"/>
            <a:ext cx="478367" cy="185738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5" name="Трапеция 84"/>
          <p:cNvSpPr/>
          <p:nvPr/>
        </p:nvSpPr>
        <p:spPr>
          <a:xfrm>
            <a:off x="10452102" y="1892300"/>
            <a:ext cx="478367" cy="184150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40" name="Text Box 79"/>
          <p:cNvSpPr txBox="1">
            <a:spLocks noChangeArrowheads="1"/>
          </p:cNvSpPr>
          <p:nvPr/>
        </p:nvSpPr>
        <p:spPr bwMode="auto">
          <a:xfrm>
            <a:off x="8820151" y="2076450"/>
            <a:ext cx="2783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000000"/>
                </a:solidFill>
              </a:rPr>
              <a:t>3-5 учнів*1 ІК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10418235" y="5654675"/>
            <a:ext cx="1547284" cy="6223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" name="Text Box 13"/>
          <p:cNvSpPr txBox="1">
            <a:spLocks noChangeArrowheads="1"/>
          </p:cNvSpPr>
          <p:nvPr/>
        </p:nvSpPr>
        <p:spPr bwMode="auto">
          <a:xfrm>
            <a:off x="8644468" y="6261102"/>
            <a:ext cx="35475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uk-UA" altLang="ru-RU" sz="1800" b="1" smtClean="0">
                <a:solidFill>
                  <a:srgbClr val="333399"/>
                </a:solidFill>
              </a:rPr>
              <a:t>Комісія з цінних паперів</a:t>
            </a:r>
            <a:endParaRPr lang="ru-RU" altLang="ru-RU" sz="1800" b="1" smtClean="0">
              <a:solidFill>
                <a:srgbClr val="333399"/>
              </a:solidFill>
            </a:endParaRPr>
          </a:p>
        </p:txBody>
      </p:sp>
      <p:sp>
        <p:nvSpPr>
          <p:cNvPr id="3143" name="Прямоугольник 92"/>
          <p:cNvSpPr>
            <a:spLocks noChangeArrowheads="1"/>
          </p:cNvSpPr>
          <p:nvPr/>
        </p:nvSpPr>
        <p:spPr bwMode="auto">
          <a:xfrm>
            <a:off x="3649700" y="1377251"/>
            <a:ext cx="122554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000" dirty="0" err="1" smtClean="0">
                <a:solidFill>
                  <a:srgbClr val="FF0000"/>
                </a:solidFill>
              </a:rPr>
              <a:t>Порецькова</a:t>
            </a:r>
            <a:r>
              <a:rPr lang="uk-UA" altLang="ru-RU" sz="1000" dirty="0" smtClean="0">
                <a:solidFill>
                  <a:srgbClr val="FF0000"/>
                </a:solidFill>
              </a:rPr>
              <a:t> Марія</a:t>
            </a: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94" name="AutoShape 41"/>
          <p:cNvSpPr>
            <a:spLocks noChangeArrowheads="1"/>
          </p:cNvSpPr>
          <p:nvPr/>
        </p:nvSpPr>
        <p:spPr bwMode="auto">
          <a:xfrm>
            <a:off x="11328402" y="2882900"/>
            <a:ext cx="673100" cy="217488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71590" y="3886045"/>
            <a:ext cx="13676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err="1" smtClean="0">
                <a:solidFill>
                  <a:srgbClr val="FF0000"/>
                </a:solidFill>
              </a:rPr>
              <a:t>Св</a:t>
            </a:r>
            <a:r>
              <a:rPr lang="uk-UA" sz="1000" dirty="0" err="1" smtClean="0">
                <a:solidFill>
                  <a:srgbClr val="FF0000"/>
                </a:solidFill>
              </a:rPr>
              <a:t>єтлєющий</a:t>
            </a:r>
            <a:r>
              <a:rPr lang="uk-UA" sz="1000" dirty="0" smtClean="0">
                <a:solidFill>
                  <a:srgbClr val="FF0000"/>
                </a:solidFill>
              </a:rPr>
              <a:t> Артем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10650703" y="5715717"/>
            <a:ext cx="1082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1000" dirty="0" err="1">
                <a:solidFill>
                  <a:srgbClr val="FF0000"/>
                </a:solidFill>
              </a:rPr>
              <a:t>Катруша</a:t>
            </a:r>
            <a:r>
              <a:rPr lang="uk-UA" altLang="ru-RU" sz="1000" dirty="0">
                <a:solidFill>
                  <a:srgbClr val="FF0000"/>
                </a:solidFill>
              </a:rPr>
              <a:t> Євген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630580" y="4291023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000" dirty="0" err="1" smtClean="0">
                <a:solidFill>
                  <a:srgbClr val="FF0000"/>
                </a:solidFill>
              </a:rPr>
              <a:t>Кривко</a:t>
            </a:r>
            <a:r>
              <a:rPr lang="uk-UA" sz="1000" dirty="0" smtClean="0">
                <a:solidFill>
                  <a:srgbClr val="FF0000"/>
                </a:solidFill>
              </a:rPr>
              <a:t> Анастасія</a:t>
            </a:r>
            <a:endParaRPr lang="ru-RU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4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4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34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4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4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34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4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34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3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  <p:bldP spid="34841" grpId="0" animBg="1"/>
      <p:bldP spid="34855" grpId="0" animBg="1"/>
      <p:bldP spid="34856" grpId="0"/>
      <p:bldP spid="34857" grpId="0" animBg="1"/>
      <p:bldP spid="34858" grpId="0" animBg="1"/>
      <p:bldP spid="34859" grpId="0"/>
      <p:bldP spid="34862" grpId="0" animBg="1"/>
      <p:bldP spid="34863" grpId="0" animBg="1"/>
      <p:bldP spid="34876" grpId="0"/>
      <p:bldP spid="34894" grpId="0" animBg="1"/>
      <p:bldP spid="59" grpId="0"/>
      <p:bldP spid="77" grpId="0"/>
      <p:bldP spid="78" grpId="0"/>
      <p:bldP spid="92" grpId="0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6775" y="382385"/>
            <a:ext cx="1528939" cy="14921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61125" y="2286001"/>
            <a:ext cx="346365" cy="359359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83425" y="5176378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35822" y="5258603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u="sng" dirty="0" err="1" smtClean="0">
                <a:solidFill>
                  <a:srgbClr val="002060"/>
                </a:solidFill>
                <a:latin typeface="+mj-lt"/>
              </a:rPr>
              <a:t>Фіз</a:t>
            </a:r>
            <a:r>
              <a:rPr lang="uk-UA" sz="2800" u="sng" dirty="0" smtClean="0">
                <a:solidFill>
                  <a:srgbClr val="002060"/>
                </a:solidFill>
                <a:latin typeface="+mj-lt"/>
              </a:rPr>
              <a:t> особи</a:t>
            </a:r>
            <a:endParaRPr lang="en-US" sz="28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015788" y="5234133"/>
            <a:ext cx="2064327" cy="102332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7923" y="5474045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B730B"/>
                </a:solidFill>
                <a:latin typeface="+mj-lt"/>
              </a:rPr>
              <a:t>Банки</a:t>
            </a:r>
            <a:endParaRPr lang="en-US" sz="2800" dirty="0">
              <a:solidFill>
                <a:srgbClr val="0B730B"/>
              </a:solidFill>
              <a:latin typeface="+mj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926215" y="5506397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2861406" y="4980654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51807" y="4094820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Інвест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фонди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 flipH="1">
            <a:off x="9187996" y="4208327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flipH="1">
            <a:off x="9091014" y="4291453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flipH="1">
            <a:off x="8994032" y="4388436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216187" y="4034043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16187" y="5249421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Підприємства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131074" y="5506397"/>
            <a:ext cx="969817" cy="467785"/>
          </a:xfrm>
          <a:prstGeom prst="rightArrow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>
          <a:xfrm flipH="1">
            <a:off x="4309201" y="3108842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>
            <a:off x="2930679" y="3195235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Стрелка углом 18"/>
          <p:cNvSpPr/>
          <p:nvPr/>
        </p:nvSpPr>
        <p:spPr>
          <a:xfrm flipH="1">
            <a:off x="8001434" y="3195234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Стрелка вверх 19"/>
          <p:cNvSpPr/>
          <p:nvPr/>
        </p:nvSpPr>
        <p:spPr>
          <a:xfrm>
            <a:off x="5860910" y="4827403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9202" y="3669768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 flipH="1" flipV="1">
            <a:off x="8437857" y="2286001"/>
            <a:ext cx="2022765" cy="1402751"/>
          </a:xfrm>
          <a:prstGeom prst="round1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37858" y="2711869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4" name="Блок-схема: данные 23"/>
          <p:cNvSpPr/>
          <p:nvPr/>
        </p:nvSpPr>
        <p:spPr>
          <a:xfrm flipH="1">
            <a:off x="2217170" y="4035209"/>
            <a:ext cx="1662546" cy="2282337"/>
          </a:xfrm>
          <a:prstGeom prst="flowChartInputOutpu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14256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Фізичні особи</a:t>
            </a:r>
            <a:endParaRPr lang="en-US" sz="88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337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 flipH="1">
            <a:off x="2102870" y="3922403"/>
            <a:ext cx="1662546" cy="2282337"/>
          </a:xfrm>
          <a:prstGeom prst="flowChartInputOutpu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Прямая соединительная линия 2"/>
          <p:cNvCxnSpPr>
            <a:stCxn id="2" idx="5"/>
            <a:endCxn id="2" idx="2"/>
          </p:cNvCxnSpPr>
          <p:nvPr/>
        </p:nvCxnSpPr>
        <p:spPr>
          <a:xfrm>
            <a:off x="2269125" y="5063572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1522" y="5145797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Фіз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особи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901488" y="5121327"/>
            <a:ext cx="2064327" cy="1023323"/>
          </a:xfrm>
          <a:prstGeom prst="flowChartAlternateProcess">
            <a:avLst/>
          </a:prstGeom>
          <a:noFill/>
          <a:ln w="5715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3623" y="5361239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u="sng" dirty="0" smtClean="0">
                <a:solidFill>
                  <a:srgbClr val="0B730B"/>
                </a:solidFill>
                <a:latin typeface="+mj-lt"/>
              </a:rPr>
              <a:t>Банки</a:t>
            </a:r>
            <a:endParaRPr lang="en-US" sz="2800" u="sng" dirty="0">
              <a:solidFill>
                <a:srgbClr val="0B730B"/>
              </a:solidFill>
              <a:latin typeface="+mj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811915" y="5393591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2747106" y="4867848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7507" y="3982014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Інвест</a:t>
            </a:r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фонди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Фигура, имеющая форму буквы L 9"/>
          <p:cNvSpPr/>
          <p:nvPr/>
        </p:nvSpPr>
        <p:spPr>
          <a:xfrm flipH="1">
            <a:off x="9073696" y="4095521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 flipH="1">
            <a:off x="8976714" y="4178647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flipH="1">
            <a:off x="8879732" y="4275630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8101887" y="3921237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1887" y="5136615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Підприємства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7016774" y="5393591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 flipH="1">
            <a:off x="4194901" y="2996036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 углом 16"/>
          <p:cNvSpPr/>
          <p:nvPr/>
        </p:nvSpPr>
        <p:spPr>
          <a:xfrm>
            <a:off x="2816379" y="3082429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flipH="1">
            <a:off x="7887134" y="3082428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5746610" y="4714597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94902" y="3556962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Прямоугольник с одним скругленным углом 20"/>
          <p:cNvSpPr/>
          <p:nvPr/>
        </p:nvSpPr>
        <p:spPr>
          <a:xfrm flipH="1" flipV="1">
            <a:off x="8323557" y="2173195"/>
            <a:ext cx="2022765" cy="1402751"/>
          </a:xfrm>
          <a:prstGeom prst="round1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23558" y="2599063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1456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Банки</a:t>
            </a:r>
            <a:endParaRPr lang="en-US" sz="8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83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анные 1"/>
          <p:cNvSpPr/>
          <p:nvPr/>
        </p:nvSpPr>
        <p:spPr>
          <a:xfrm flipH="1">
            <a:off x="2102870" y="4136715"/>
            <a:ext cx="1662546" cy="2282337"/>
          </a:xfrm>
          <a:prstGeom prst="flowChartInputOutpu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Прямая соединительная линия 2"/>
          <p:cNvCxnSpPr>
            <a:stCxn id="2" idx="5"/>
            <a:endCxn id="2" idx="2"/>
          </p:cNvCxnSpPr>
          <p:nvPr/>
        </p:nvCxnSpPr>
        <p:spPr>
          <a:xfrm>
            <a:off x="2269125" y="5277884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1522" y="5360109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Фіз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особи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901488" y="5335639"/>
            <a:ext cx="2064327" cy="102332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3623" y="557555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Банки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811915" y="5607903"/>
            <a:ext cx="969817" cy="467785"/>
          </a:xfrm>
          <a:prstGeom prst="rightArrow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2747106" y="5082160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7507" y="4196326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u="sng" dirty="0" err="1" smtClean="0">
                <a:solidFill>
                  <a:srgbClr val="002060"/>
                </a:solidFill>
                <a:latin typeface="+mj-lt"/>
              </a:rPr>
              <a:t>Інвест</a:t>
            </a:r>
            <a:r>
              <a:rPr lang="uk-UA" sz="2800" u="sng" dirty="0" smtClean="0">
                <a:solidFill>
                  <a:srgbClr val="002060"/>
                </a:solidFill>
                <a:latin typeface="+mj-lt"/>
              </a:rPr>
              <a:t> фонди</a:t>
            </a:r>
            <a:endParaRPr lang="en-US" sz="28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Фигура, имеющая форму буквы L 9"/>
          <p:cNvSpPr/>
          <p:nvPr/>
        </p:nvSpPr>
        <p:spPr>
          <a:xfrm flipH="1">
            <a:off x="9073696" y="4309833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 flipH="1">
            <a:off x="8976714" y="4392959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flipH="1">
            <a:off x="8879732" y="4489942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8101887" y="4135549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1887" y="5350927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Підприємства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7016774" y="5607903"/>
            <a:ext cx="969817" cy="467785"/>
          </a:xfrm>
          <a:prstGeom prst="rightArrow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 flipH="1">
            <a:off x="4194901" y="3210348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 углом 16"/>
          <p:cNvSpPr/>
          <p:nvPr/>
        </p:nvSpPr>
        <p:spPr>
          <a:xfrm>
            <a:off x="2816379" y="3296741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flipH="1">
            <a:off x="7887134" y="3296740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5746610" y="4928909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94902" y="3771274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Прямоугольник с одним скругленным углом 20"/>
          <p:cNvSpPr/>
          <p:nvPr/>
        </p:nvSpPr>
        <p:spPr>
          <a:xfrm flipH="1" flipV="1">
            <a:off x="8323557" y="2387507"/>
            <a:ext cx="2022765" cy="1402751"/>
          </a:xfrm>
          <a:prstGeom prst="round1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23558" y="2813375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9692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Інвестиційні фонди</a:t>
            </a:r>
            <a:endParaRPr lang="en-US" sz="8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15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09143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Підприємства</a:t>
            </a:r>
            <a:endParaRPr lang="en-US" sz="8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Блок-схема: данные 2"/>
          <p:cNvSpPr/>
          <p:nvPr/>
        </p:nvSpPr>
        <p:spPr>
          <a:xfrm flipH="1">
            <a:off x="2102870" y="4136715"/>
            <a:ext cx="1662546" cy="2282337"/>
          </a:xfrm>
          <a:prstGeom prst="flowChartInputOutpu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единительная линия 3"/>
          <p:cNvCxnSpPr>
            <a:stCxn id="3" idx="5"/>
            <a:endCxn id="3" idx="2"/>
          </p:cNvCxnSpPr>
          <p:nvPr/>
        </p:nvCxnSpPr>
        <p:spPr>
          <a:xfrm>
            <a:off x="2269125" y="5277884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21522" y="5360109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Фіз</a:t>
            </a:r>
            <a:r>
              <a:rPr lang="uk-UA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особи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01488" y="5335639"/>
            <a:ext cx="2064327" cy="1023323"/>
          </a:xfrm>
          <a:prstGeom prst="flowChartAlternateProcess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63623" y="557555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u="sng" dirty="0" smtClean="0">
                <a:solidFill>
                  <a:srgbClr val="0B730B"/>
                </a:solidFill>
                <a:latin typeface="+mj-lt"/>
              </a:rPr>
              <a:t>Банки</a:t>
            </a:r>
            <a:endParaRPr lang="en-US" sz="2800" u="sng" dirty="0">
              <a:solidFill>
                <a:srgbClr val="0B730B"/>
              </a:solidFill>
              <a:latin typeface="+mj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811915" y="5607903"/>
            <a:ext cx="969817" cy="467785"/>
          </a:xfrm>
          <a:prstGeom prst="rightArrow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2747106" y="5082160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7507" y="4196326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Інвест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фонди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 flipH="1">
            <a:off x="9073696" y="4309833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flipH="1">
            <a:off x="8976714" y="4392959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flipH="1">
            <a:off x="8879732" y="4489942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101887" y="4135549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1887" y="5350927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Підприємства</a:t>
            </a:r>
            <a:endParaRPr lang="en-US" sz="2800" u="sng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016774" y="5607903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>
          <a:xfrm flipH="1">
            <a:off x="4194901" y="3210348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 углом 17"/>
          <p:cNvSpPr/>
          <p:nvPr/>
        </p:nvSpPr>
        <p:spPr>
          <a:xfrm>
            <a:off x="2816379" y="3296741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Стрелка углом 18"/>
          <p:cNvSpPr/>
          <p:nvPr/>
        </p:nvSpPr>
        <p:spPr>
          <a:xfrm flipH="1">
            <a:off x="7887134" y="3296740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Стрелка вверх 19"/>
          <p:cNvSpPr/>
          <p:nvPr/>
        </p:nvSpPr>
        <p:spPr>
          <a:xfrm>
            <a:off x="5746610" y="4928909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94902" y="3771274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 flipH="1" flipV="1">
            <a:off x="8323557" y="2387507"/>
            <a:ext cx="2022765" cy="1402751"/>
          </a:xfrm>
          <a:prstGeom prst="round1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23558" y="2813375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5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0799" y="382385"/>
            <a:ext cx="623455" cy="1492132"/>
          </a:xfrm>
        </p:spPr>
        <p:txBody>
          <a:bodyPr>
            <a:normAutofit/>
          </a:bodyPr>
          <a:lstStyle/>
          <a:p>
            <a:pPr algn="ctr"/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08181" y="2590801"/>
            <a:ext cx="180109" cy="35935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Блок-схема: данные 4"/>
          <p:cNvSpPr/>
          <p:nvPr/>
        </p:nvSpPr>
        <p:spPr>
          <a:xfrm flipH="1">
            <a:off x="2131445" y="1879290"/>
            <a:ext cx="1662546" cy="2282337"/>
          </a:xfrm>
          <a:prstGeom prst="flowChartInputOutpu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Прямая соединительная линия 6"/>
          <p:cNvCxnSpPr>
            <a:stCxn id="5" idx="5"/>
            <a:endCxn id="5" idx="2"/>
          </p:cNvCxnSpPr>
          <p:nvPr/>
        </p:nvCxnSpPr>
        <p:spPr>
          <a:xfrm>
            <a:off x="2297700" y="3020459"/>
            <a:ext cx="1330036" cy="0"/>
          </a:xfrm>
          <a:prstGeom prst="line">
            <a:avLst/>
          </a:prstGeom>
          <a:ln w="571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50097" y="3102684"/>
            <a:ext cx="117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Фіз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особи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930063" y="3078214"/>
            <a:ext cx="2064327" cy="1023323"/>
          </a:xfrm>
          <a:prstGeom prst="flowChartAlternateProcess">
            <a:avLst/>
          </a:prstGeom>
          <a:noFill/>
          <a:ln w="5715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92198" y="3318126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B730B"/>
                </a:solidFill>
                <a:latin typeface="+mj-lt"/>
              </a:rPr>
              <a:t>Банки</a:t>
            </a:r>
            <a:endParaRPr lang="en-US" sz="2800" dirty="0">
              <a:solidFill>
                <a:srgbClr val="0B730B"/>
              </a:solidFill>
              <a:latin typeface="+mj-lt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840490" y="3350478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2775681" y="2824735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66082" y="1938901"/>
            <a:ext cx="1461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2060"/>
                </a:solidFill>
                <a:latin typeface="+mj-lt"/>
              </a:rPr>
              <a:t>Інвест</a:t>
            </a:r>
            <a:r>
              <a:rPr lang="uk-UA" sz="2800" dirty="0" smtClean="0">
                <a:solidFill>
                  <a:srgbClr val="002060"/>
                </a:solidFill>
                <a:latin typeface="+mj-lt"/>
              </a:rPr>
              <a:t> фонди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5392198" y="4553939"/>
            <a:ext cx="1565564" cy="1297944"/>
          </a:xfrm>
          <a:prstGeom prst="borderCallout2">
            <a:avLst>
              <a:gd name="adj1" fmla="val 57194"/>
              <a:gd name="adj2" fmla="val -6818"/>
              <a:gd name="adj3" fmla="val 30602"/>
              <a:gd name="adj4" fmla="val -23031"/>
              <a:gd name="adj5" fmla="val -30865"/>
              <a:gd name="adj6" fmla="val -22752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11954" y="4695079"/>
            <a:ext cx="144580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uk-UA" sz="2000" dirty="0" smtClean="0">
                <a:latin typeface="+mj-lt"/>
              </a:rPr>
              <a:t>Бариш</a:t>
            </a:r>
          </a:p>
          <a:p>
            <a:r>
              <a:rPr lang="uk-UA" sz="2000" dirty="0" err="1" smtClean="0">
                <a:latin typeface="+mj-lt"/>
              </a:rPr>
              <a:t>Крауз</a:t>
            </a:r>
            <a:endParaRPr lang="uk-UA" sz="2000" dirty="0" smtClean="0">
              <a:latin typeface="+mj-lt"/>
            </a:endParaRPr>
          </a:p>
          <a:p>
            <a:r>
              <a:rPr lang="uk-UA" sz="2000" dirty="0" err="1" smtClean="0">
                <a:latin typeface="+mj-lt"/>
              </a:rPr>
              <a:t>Залуська</a:t>
            </a:r>
            <a:endParaRPr lang="en-US" sz="2000" dirty="0">
              <a:latin typeface="+mj-lt"/>
            </a:endParaRPr>
          </a:p>
        </p:txBody>
      </p:sp>
      <p:sp>
        <p:nvSpPr>
          <p:cNvPr id="23" name="Фигура, имеющая форму буквы L 22"/>
          <p:cNvSpPr/>
          <p:nvPr/>
        </p:nvSpPr>
        <p:spPr>
          <a:xfrm flipH="1">
            <a:off x="9102271" y="2052408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Фигура, имеющая форму буквы L 23"/>
          <p:cNvSpPr/>
          <p:nvPr/>
        </p:nvSpPr>
        <p:spPr>
          <a:xfrm flipH="1">
            <a:off x="9005289" y="2135534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Фигура, имеющая форму буквы L 24"/>
          <p:cNvSpPr/>
          <p:nvPr/>
        </p:nvSpPr>
        <p:spPr>
          <a:xfrm flipH="1">
            <a:off x="8908307" y="2232517"/>
            <a:ext cx="595746" cy="624926"/>
          </a:xfrm>
          <a:prstGeom prst="corner">
            <a:avLst>
              <a:gd name="adj1" fmla="val 59303"/>
              <a:gd name="adj2" fmla="val 3071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130462" y="1878124"/>
            <a:ext cx="2424545" cy="2223413"/>
          </a:xfrm>
          <a:prstGeom prst="flowChartAlternateProcess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0462" y="3093502"/>
            <a:ext cx="24245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Підприємства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7045349" y="3350478"/>
            <a:ext cx="969817" cy="467785"/>
          </a:xfrm>
          <a:prstGeom prst="rightArrow">
            <a:avLst/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0B"/>
              </a:solidFill>
            </a:endParaRPr>
          </a:p>
        </p:txBody>
      </p:sp>
      <p:sp>
        <p:nvSpPr>
          <p:cNvPr id="30" name="Прямоугольник с двумя усеченными противолежащими углами 29"/>
          <p:cNvSpPr/>
          <p:nvPr/>
        </p:nvSpPr>
        <p:spPr>
          <a:xfrm flipH="1">
            <a:off x="4223476" y="952923"/>
            <a:ext cx="3477491" cy="1678331"/>
          </a:xfrm>
          <a:prstGeom prst="snip2DiagRect">
            <a:avLst>
              <a:gd name="adj1" fmla="val 28847"/>
              <a:gd name="adj2" fmla="val 0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Стрелка углом 30"/>
          <p:cNvSpPr/>
          <p:nvPr/>
        </p:nvSpPr>
        <p:spPr>
          <a:xfrm>
            <a:off x="2844954" y="1039316"/>
            <a:ext cx="1163782" cy="689910"/>
          </a:xfrm>
          <a:prstGeom prst="bentArrow">
            <a:avLst>
              <a:gd name="adj1" fmla="val 31554"/>
              <a:gd name="adj2" fmla="val 36329"/>
              <a:gd name="adj3" fmla="val 38847"/>
              <a:gd name="adj4" fmla="val 0"/>
            </a:avLst>
          </a:prstGeom>
          <a:noFill/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Стрелка углом 32"/>
          <p:cNvSpPr/>
          <p:nvPr/>
        </p:nvSpPr>
        <p:spPr>
          <a:xfrm flipH="1">
            <a:off x="7915709" y="1039315"/>
            <a:ext cx="1588341" cy="689910"/>
          </a:xfrm>
          <a:prstGeom prst="bentArrow">
            <a:avLst>
              <a:gd name="adj1" fmla="val 28938"/>
              <a:gd name="adj2" fmla="val 32877"/>
              <a:gd name="adj3" fmla="val 36815"/>
              <a:gd name="adj4" fmla="val 0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Стрелка вверх 33"/>
          <p:cNvSpPr/>
          <p:nvPr/>
        </p:nvSpPr>
        <p:spPr>
          <a:xfrm>
            <a:off x="5775185" y="2671484"/>
            <a:ext cx="374073" cy="353219"/>
          </a:xfrm>
          <a:prstGeom prst="upArrow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B73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223477" y="1513849"/>
            <a:ext cx="343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+mj-lt"/>
              </a:rPr>
              <a:t>Фондовий ринок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 flipH="1" flipV="1">
            <a:off x="8352132" y="130082"/>
            <a:ext cx="2022765" cy="1402751"/>
          </a:xfrm>
          <a:prstGeom prst="round1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352133" y="555950"/>
            <a:ext cx="202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КЦП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8" name="Выноска 3 37"/>
          <p:cNvSpPr/>
          <p:nvPr/>
        </p:nvSpPr>
        <p:spPr>
          <a:xfrm flipH="1">
            <a:off x="8352125" y="4198520"/>
            <a:ext cx="1959803" cy="2562498"/>
          </a:xfrm>
          <a:prstGeom prst="borderCallout3">
            <a:avLst>
              <a:gd name="adj1" fmla="val 49846"/>
              <a:gd name="adj2" fmla="val -7648"/>
              <a:gd name="adj3" fmla="val 49644"/>
              <a:gd name="adj4" fmla="val -36444"/>
              <a:gd name="adj5" fmla="val -75028"/>
              <a:gd name="adj6" fmla="val -36795"/>
              <a:gd name="adj7" fmla="val -74704"/>
              <a:gd name="adj8" fmla="val -13462"/>
            </a:avLst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586469" y="4217418"/>
            <a:ext cx="14911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+mj-lt"/>
              </a:rPr>
              <a:t>Демиденко</a:t>
            </a:r>
          </a:p>
          <a:p>
            <a:r>
              <a:rPr lang="uk-UA" sz="2000" dirty="0" err="1" smtClean="0">
                <a:latin typeface="+mj-lt"/>
              </a:rPr>
              <a:t>Лаппо</a:t>
            </a:r>
            <a:endParaRPr lang="uk-UA" sz="2000" dirty="0" smtClean="0">
              <a:latin typeface="+mj-lt"/>
            </a:endParaRPr>
          </a:p>
          <a:p>
            <a:r>
              <a:rPr lang="uk-UA" sz="2000" dirty="0" err="1" smtClean="0">
                <a:latin typeface="+mj-lt"/>
              </a:rPr>
              <a:t>Мустафін</a:t>
            </a:r>
            <a:endParaRPr lang="uk-UA" sz="2000" dirty="0" smtClean="0">
              <a:latin typeface="+mj-lt"/>
            </a:endParaRPr>
          </a:p>
          <a:p>
            <a:r>
              <a:rPr lang="uk-UA" sz="2000" dirty="0" smtClean="0">
                <a:latin typeface="+mj-lt"/>
              </a:rPr>
              <a:t>Пилипчук</a:t>
            </a:r>
          </a:p>
          <a:p>
            <a:r>
              <a:rPr lang="uk-UA" sz="2000" dirty="0" smtClean="0">
                <a:latin typeface="+mj-lt"/>
              </a:rPr>
              <a:t>Погуляй</a:t>
            </a:r>
          </a:p>
          <a:p>
            <a:r>
              <a:rPr lang="uk-UA" sz="2000" dirty="0" err="1" smtClean="0">
                <a:latin typeface="+mj-lt"/>
              </a:rPr>
              <a:t>Прокопчук</a:t>
            </a:r>
            <a:endParaRPr lang="uk-UA" sz="2000" dirty="0" smtClean="0">
              <a:latin typeface="+mj-lt"/>
            </a:endParaRPr>
          </a:p>
          <a:p>
            <a:r>
              <a:rPr lang="uk-UA" sz="2000" dirty="0" err="1" smtClean="0">
                <a:latin typeface="+mj-lt"/>
              </a:rPr>
              <a:t>Факова</a:t>
            </a:r>
            <a:endParaRPr lang="uk-UA" sz="2000" dirty="0" smtClean="0">
              <a:latin typeface="+mj-lt"/>
            </a:endParaRPr>
          </a:p>
          <a:p>
            <a:r>
              <a:rPr lang="uk-UA" sz="2000" dirty="0" smtClean="0">
                <a:latin typeface="+mj-lt"/>
              </a:rPr>
              <a:t>Хомич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70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Петро Михайлович 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</a:rPr>
              <a:t>Андруховець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проекту Майстерня управління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07" b="13127"/>
          <a:stretch/>
        </p:blipFill>
        <p:spPr>
          <a:xfrm>
            <a:off x="1" y="-1083502"/>
            <a:ext cx="12192000" cy="840511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0" y="-1083502"/>
            <a:ext cx="12192000" cy="836797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0" name="Овал 49"/>
          <p:cNvSpPr/>
          <p:nvPr/>
        </p:nvSpPr>
        <p:spPr>
          <a:xfrm>
            <a:off x="9934182" y="948814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1" name="Овал 50"/>
          <p:cNvSpPr/>
          <p:nvPr/>
        </p:nvSpPr>
        <p:spPr>
          <a:xfrm>
            <a:off x="785368" y="4051602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2" name="Овал 51"/>
          <p:cNvSpPr/>
          <p:nvPr/>
        </p:nvSpPr>
        <p:spPr>
          <a:xfrm>
            <a:off x="2660335" y="-960653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3" name="Овал 52"/>
          <p:cNvSpPr/>
          <p:nvPr/>
        </p:nvSpPr>
        <p:spPr>
          <a:xfrm>
            <a:off x="10210274" y="6372002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4" name="Овал 53"/>
          <p:cNvSpPr/>
          <p:nvPr/>
        </p:nvSpPr>
        <p:spPr>
          <a:xfrm>
            <a:off x="3027707" y="1046032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FEC000">
                  <a:shade val="30000"/>
                  <a:satMod val="115000"/>
                </a:srgbClr>
              </a:gs>
              <a:gs pos="50000">
                <a:srgbClr val="FEC000">
                  <a:shade val="67500"/>
                  <a:satMod val="115000"/>
                </a:srgbClr>
              </a:gs>
              <a:gs pos="100000">
                <a:srgbClr val="FE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5" name="Овал 54"/>
          <p:cNvSpPr/>
          <p:nvPr/>
        </p:nvSpPr>
        <p:spPr>
          <a:xfrm>
            <a:off x="7597190" y="6907737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FEC000">
                  <a:shade val="30000"/>
                  <a:satMod val="115000"/>
                </a:srgbClr>
              </a:gs>
              <a:gs pos="50000">
                <a:srgbClr val="FEC000">
                  <a:shade val="67500"/>
                  <a:satMod val="115000"/>
                </a:srgbClr>
              </a:gs>
              <a:gs pos="100000">
                <a:srgbClr val="FE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9005179" y="4059361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FEC000">
                  <a:shade val="30000"/>
                  <a:satMod val="115000"/>
                </a:srgbClr>
              </a:gs>
              <a:gs pos="50000">
                <a:srgbClr val="FEC000">
                  <a:shade val="67500"/>
                  <a:satMod val="115000"/>
                </a:srgbClr>
              </a:gs>
              <a:gs pos="100000">
                <a:srgbClr val="FE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7" name="Овал 56"/>
          <p:cNvSpPr/>
          <p:nvPr/>
        </p:nvSpPr>
        <p:spPr>
          <a:xfrm>
            <a:off x="2113894" y="6608322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95B81A">
                  <a:shade val="30000"/>
                  <a:satMod val="115000"/>
                </a:srgbClr>
              </a:gs>
              <a:gs pos="50000">
                <a:srgbClr val="95B81A">
                  <a:shade val="67500"/>
                  <a:satMod val="115000"/>
                </a:srgbClr>
              </a:gs>
              <a:gs pos="100000">
                <a:srgbClr val="95B81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8" name="Овал 57"/>
          <p:cNvSpPr/>
          <p:nvPr/>
        </p:nvSpPr>
        <p:spPr>
          <a:xfrm>
            <a:off x="7807542" y="-451920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95B81A">
                  <a:shade val="30000"/>
                  <a:satMod val="115000"/>
                </a:srgbClr>
              </a:gs>
              <a:gs pos="50000">
                <a:srgbClr val="95B81A">
                  <a:shade val="67500"/>
                  <a:satMod val="115000"/>
                </a:srgbClr>
              </a:gs>
              <a:gs pos="100000">
                <a:srgbClr val="95B81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1102282" y="2924624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E41B3B">
                  <a:shade val="30000"/>
                  <a:satMod val="115000"/>
                </a:srgbClr>
              </a:gs>
              <a:gs pos="50000">
                <a:srgbClr val="E41B3B">
                  <a:shade val="67500"/>
                  <a:satMod val="115000"/>
                </a:srgbClr>
              </a:gs>
              <a:gs pos="100000">
                <a:srgbClr val="E41B3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108663" y="301465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E41B3B">
                  <a:shade val="30000"/>
                  <a:satMod val="115000"/>
                </a:srgbClr>
              </a:gs>
              <a:gs pos="50000">
                <a:srgbClr val="E41B3B">
                  <a:shade val="67500"/>
                  <a:satMod val="115000"/>
                </a:srgbClr>
              </a:gs>
              <a:gs pos="100000">
                <a:srgbClr val="E41B3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61" name="Овал 60"/>
          <p:cNvSpPr/>
          <p:nvPr/>
        </p:nvSpPr>
        <p:spPr>
          <a:xfrm>
            <a:off x="3808355" y="3272782"/>
            <a:ext cx="208045" cy="194433"/>
          </a:xfrm>
          <a:prstGeom prst="ellipse">
            <a:avLst/>
          </a:prstGeom>
          <a:gradFill flip="none" rotWithShape="1">
            <a:gsLst>
              <a:gs pos="0">
                <a:srgbClr val="E41B3B">
                  <a:shade val="30000"/>
                  <a:satMod val="115000"/>
                </a:srgbClr>
              </a:gs>
              <a:gs pos="50000">
                <a:srgbClr val="E41B3B">
                  <a:shade val="67500"/>
                  <a:satMod val="115000"/>
                </a:srgbClr>
              </a:gs>
              <a:gs pos="100000">
                <a:srgbClr val="E41B3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-13997318" y="5786291"/>
            <a:ext cx="10364405" cy="2996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64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rmesC" panose="04000500000000000000" pitchFamily="82" charset="0"/>
              </a:rPr>
              <a:t>«МИ МОЖЕМО БІЛЬШЕ!»</a:t>
            </a:r>
            <a:r>
              <a:rPr lang="uk-UA" sz="64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rmesC" panose="04000500000000000000" pitchFamily="82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HeliosCond" panose="04000500000000000000" pitchFamily="82" charset="0"/>
              </a:rPr>
              <a:t>КИЇВСЬКИЙ ДИТЯЧО-ЮНАЦЬКИЙ ФОРУМ</a:t>
            </a:r>
            <a:endParaRPr lang="ru-RU" altLang="ru-RU" sz="4267" dirty="0">
              <a:solidFill>
                <a:schemeClr val="tx1">
                  <a:lumMod val="85000"/>
                  <a:lumOff val="15000"/>
                </a:schemeClr>
              </a:solidFill>
              <a:latin typeface="HeliosCond" panose="04000500000000000000" pitchFamily="82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ru-RU" sz="5867" dirty="0">
              <a:gradFill flip="none" rotWithShape="1">
                <a:gsLst>
                  <a:gs pos="0">
                    <a:srgbClr val="00ADEF">
                      <a:shade val="30000"/>
                      <a:satMod val="115000"/>
                    </a:srgbClr>
                  </a:gs>
                  <a:gs pos="50000">
                    <a:srgbClr val="00ADEF">
                      <a:shade val="67500"/>
                      <a:satMod val="115000"/>
                    </a:srgbClr>
                  </a:gs>
                  <a:gs pos="100000">
                    <a:srgbClr val="00ADE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HeliosCond" panose="04000500000000000000" pitchFamily="82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-11470570" y="7627703"/>
            <a:ext cx="5310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29</a:t>
            </a:r>
            <a:r>
              <a:rPr lang="en-US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/</a:t>
            </a:r>
            <a:r>
              <a:rPr lang="uk-UA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10</a:t>
            </a:r>
            <a:r>
              <a:rPr lang="en-US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/</a:t>
            </a:r>
            <a:r>
              <a:rPr lang="uk-UA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16 </a:t>
            </a:r>
            <a:r>
              <a:rPr lang="en-US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| </a:t>
            </a:r>
            <a:r>
              <a:rPr lang="uk-UA" altLang="ru-RU" sz="4800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HeliosCond" panose="04000500000000000000" pitchFamily="82" charset="0"/>
              </a:rPr>
              <a:t>КИЇВ</a:t>
            </a:r>
          </a:p>
        </p:txBody>
      </p:sp>
      <p:sp>
        <p:nvSpPr>
          <p:cNvPr id="66" name="Равнобедренный треугольник 65"/>
          <p:cNvSpPr/>
          <p:nvPr/>
        </p:nvSpPr>
        <p:spPr>
          <a:xfrm rot="13371550">
            <a:off x="3962114" y="3896119"/>
            <a:ext cx="553039" cy="844112"/>
          </a:xfrm>
          <a:prstGeom prst="triangle">
            <a:avLst>
              <a:gd name="adj" fmla="val 36810"/>
            </a:avLst>
          </a:prstGeom>
          <a:gradFill flip="none" rotWithShape="1">
            <a:gsLst>
              <a:gs pos="0">
                <a:srgbClr val="95B81A">
                  <a:shade val="30000"/>
                  <a:satMod val="115000"/>
                </a:srgbClr>
              </a:gs>
              <a:gs pos="50000">
                <a:srgbClr val="95B81A">
                  <a:shade val="67500"/>
                  <a:satMod val="115000"/>
                </a:srgbClr>
              </a:gs>
              <a:gs pos="100000">
                <a:srgbClr val="95B81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7" name="Равнобедренный треугольник 66"/>
          <p:cNvSpPr/>
          <p:nvPr/>
        </p:nvSpPr>
        <p:spPr>
          <a:xfrm rot="17318419">
            <a:off x="4356801" y="3433664"/>
            <a:ext cx="962353" cy="1130969"/>
          </a:xfrm>
          <a:prstGeom prst="triangle">
            <a:avLst>
              <a:gd name="adj" fmla="val 50199"/>
            </a:avLst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8" name="Равнобедренный треугольник 67"/>
          <p:cNvSpPr/>
          <p:nvPr/>
        </p:nvSpPr>
        <p:spPr>
          <a:xfrm rot="6521087">
            <a:off x="8182153" y="1375808"/>
            <a:ext cx="757356" cy="946251"/>
          </a:xfrm>
          <a:prstGeom prst="triangle">
            <a:avLst>
              <a:gd name="adj" fmla="val 50199"/>
            </a:avLst>
          </a:prstGeom>
          <a:gradFill flip="none" rotWithShape="1">
            <a:gsLst>
              <a:gs pos="0">
                <a:srgbClr val="FEC000">
                  <a:shade val="30000"/>
                  <a:satMod val="115000"/>
                </a:srgbClr>
              </a:gs>
              <a:gs pos="50000">
                <a:srgbClr val="FEC000">
                  <a:shade val="67500"/>
                  <a:satMod val="115000"/>
                </a:srgbClr>
              </a:gs>
              <a:gs pos="100000">
                <a:srgbClr val="FEC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9" name="Равнобедренный треугольник 68"/>
          <p:cNvSpPr/>
          <p:nvPr/>
        </p:nvSpPr>
        <p:spPr>
          <a:xfrm rot="3475106" flipH="1">
            <a:off x="7216571" y="1567719"/>
            <a:ext cx="1476432" cy="16477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ADEF">
                  <a:shade val="30000"/>
                  <a:satMod val="115000"/>
                </a:srgbClr>
              </a:gs>
              <a:gs pos="50000">
                <a:srgbClr val="00ADEF">
                  <a:shade val="67500"/>
                  <a:satMod val="115000"/>
                </a:srgbClr>
              </a:gs>
              <a:gs pos="100000">
                <a:srgbClr val="00ADE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0" name="Равнобедренный треугольник 69"/>
          <p:cNvSpPr/>
          <p:nvPr/>
        </p:nvSpPr>
        <p:spPr>
          <a:xfrm rot="11907555" flipH="1">
            <a:off x="4473682" y="675779"/>
            <a:ext cx="1782369" cy="1843781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FEC000">
                  <a:shade val="30000"/>
                  <a:satMod val="115000"/>
                </a:srgbClr>
              </a:gs>
              <a:gs pos="50000">
                <a:srgbClr val="FEC000">
                  <a:shade val="67500"/>
                  <a:satMod val="115000"/>
                </a:srgbClr>
              </a:gs>
              <a:gs pos="100000">
                <a:srgbClr val="FE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1" name="Равнобедренный треугольник 70"/>
          <p:cNvSpPr/>
          <p:nvPr/>
        </p:nvSpPr>
        <p:spPr>
          <a:xfrm rot="6530615" flipH="1">
            <a:off x="4799937" y="2148715"/>
            <a:ext cx="3910649" cy="1945879"/>
          </a:xfrm>
          <a:prstGeom prst="triangle">
            <a:avLst>
              <a:gd name="adj" fmla="val 49590"/>
            </a:avLst>
          </a:prstGeom>
          <a:gradFill flip="none" rotWithShape="1">
            <a:gsLst>
              <a:gs pos="0">
                <a:srgbClr val="95B81A">
                  <a:shade val="30000"/>
                  <a:satMod val="115000"/>
                </a:srgbClr>
              </a:gs>
              <a:gs pos="50000">
                <a:srgbClr val="95B81A">
                  <a:shade val="67500"/>
                  <a:satMod val="115000"/>
                </a:srgbClr>
              </a:gs>
              <a:gs pos="100000">
                <a:srgbClr val="95B81A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72" name="Группа 71"/>
          <p:cNvGrpSpPr/>
          <p:nvPr/>
        </p:nvGrpSpPr>
        <p:grpSpPr>
          <a:xfrm>
            <a:off x="5993849" y="2384782"/>
            <a:ext cx="1245255" cy="1297913"/>
            <a:chOff x="4297313" y="2863958"/>
            <a:chExt cx="1125561" cy="1210140"/>
          </a:xfrm>
        </p:grpSpPr>
        <p:pic>
          <p:nvPicPr>
            <p:cNvPr id="73" name="Picture 3" descr="C:\Users\User\Desktop\ФОРУМ (М18)\yug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313" y="3086673"/>
              <a:ext cx="1125561" cy="98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Стрелка вниз 73"/>
            <p:cNvSpPr/>
            <p:nvPr/>
          </p:nvSpPr>
          <p:spPr>
            <a:xfrm>
              <a:off x="4449485" y="2863958"/>
              <a:ext cx="229283" cy="362759"/>
            </a:xfrm>
            <a:prstGeom prst="downArrow">
              <a:avLst>
                <a:gd name="adj1" fmla="val 37097"/>
                <a:gd name="adj2" fmla="val 113556"/>
              </a:avLst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2400"/>
            </a:p>
          </p:txBody>
        </p:sp>
      </p:grpSp>
      <p:sp>
        <p:nvSpPr>
          <p:cNvPr id="75" name="Rectangle 3"/>
          <p:cNvSpPr>
            <a:spLocks noChangeArrowheads="1"/>
          </p:cNvSpPr>
          <p:nvPr/>
        </p:nvSpPr>
        <p:spPr bwMode="auto">
          <a:xfrm>
            <a:off x="-48683" y="4293097"/>
            <a:ext cx="12192000" cy="29963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4933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МИ МОЖЕМО БІЛЬШЕ!</a:t>
            </a:r>
            <a:r>
              <a:rPr lang="uk-UA" sz="4933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КИЇВСЬКИЙ ДИТЯЧО-ЮНАЦЬКИЙ ФОРУМ</a:t>
            </a:r>
            <a:endParaRPr lang="ru-RU" altLang="ru-RU" sz="2667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ru-RU" sz="5333" dirty="0">
              <a:gradFill flip="none" rotWithShape="1">
                <a:gsLst>
                  <a:gs pos="0">
                    <a:srgbClr val="00ADEF">
                      <a:shade val="30000"/>
                      <a:satMod val="115000"/>
                    </a:srgbClr>
                  </a:gs>
                  <a:gs pos="50000">
                    <a:srgbClr val="00ADEF">
                      <a:shade val="67500"/>
                      <a:satMod val="115000"/>
                    </a:srgbClr>
                  </a:gs>
                  <a:gs pos="100000">
                    <a:srgbClr val="00ADE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Century Gothic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-1" y="6117299"/>
            <a:ext cx="1219200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667" b="1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29</a:t>
            </a:r>
            <a:r>
              <a:rPr lang="en-US" altLang="ru-RU" sz="2667" b="1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/</a:t>
            </a:r>
            <a:r>
              <a:rPr lang="uk-UA" altLang="ru-RU" sz="2667" b="1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10</a:t>
            </a:r>
            <a:r>
              <a:rPr lang="en-US" altLang="ru-RU" sz="2667" b="1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/</a:t>
            </a:r>
            <a:r>
              <a:rPr lang="uk-UA" altLang="ru-RU" sz="2667" b="1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16 </a:t>
            </a:r>
            <a:r>
              <a:rPr lang="en-US" altLang="ru-RU" sz="2667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| </a:t>
            </a:r>
            <a:r>
              <a:rPr lang="uk-UA" altLang="ru-RU" sz="2667" dirty="0">
                <a:gradFill flip="none" rotWithShape="1">
                  <a:gsLst>
                    <a:gs pos="0">
                      <a:srgbClr val="0084BD">
                        <a:shade val="30000"/>
                        <a:satMod val="115000"/>
                      </a:srgbClr>
                    </a:gs>
                    <a:gs pos="50000">
                      <a:srgbClr val="0084BD">
                        <a:shade val="67500"/>
                        <a:satMod val="115000"/>
                      </a:srgbClr>
                    </a:gs>
                    <a:gs pos="100000">
                      <a:srgbClr val="0084B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+mj-lt"/>
              </a:rPr>
              <a:t>КИЇВ</a:t>
            </a:r>
          </a:p>
        </p:txBody>
      </p:sp>
    </p:spTree>
    <p:extLst>
      <p:ext uri="{BB962C8B-B14F-4D97-AF65-F5344CB8AC3E}">
        <p14:creationId xmlns:p14="http://schemas.microsoft.com/office/powerpoint/2010/main" val="36397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5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270"/>
            <a:ext cx="11973636" cy="45566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3439" y="4426210"/>
            <a:ext cx="4826758" cy="1517390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accent1">
                    <a:lumMod val="75000"/>
                  </a:schemeClr>
                </a:solidFill>
                <a:latin typeface="Copperplate Gothic Bold" panose="020E0705020206020404" pitchFamily="34" charset="0"/>
              </a:rPr>
              <a:t>SMM</a:t>
            </a:r>
            <a:endParaRPr lang="ru-RU" sz="8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49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415611" y="3501467"/>
            <a:ext cx="11360800" cy="2736800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"/>
              <a:t>Історичний календар:</a:t>
            </a:r>
          </a:p>
          <a:p>
            <a:pPr>
              <a:spcBef>
                <a:spcPts val="0"/>
              </a:spcBef>
            </a:pPr>
            <a:r>
              <a:rPr lang="uk"/>
              <a:t>20.11- </a:t>
            </a:r>
            <a:r>
              <a:rPr lang="uk" sz="4800"/>
              <a:t>100 річчя проголошення УНР (ІІІ Універсал)</a:t>
            </a:r>
          </a:p>
          <a:p>
            <a:pPr marL="609585" indent="-609585">
              <a:spcBef>
                <a:spcPts val="0"/>
              </a:spcBef>
              <a:buSzPct val="100000"/>
              <a:buChar char="-"/>
            </a:pPr>
            <a:r>
              <a:rPr lang="uk" sz="4800"/>
              <a:t>День </a:t>
            </a:r>
          </a:p>
          <a:p>
            <a:pPr>
              <a:spcBef>
                <a:spcPts val="0"/>
              </a:spcBef>
            </a:pPr>
            <a:r>
              <a:rPr lang="uk"/>
              <a:t>21.11 </a:t>
            </a:r>
          </a:p>
          <a:p>
            <a:pPr>
              <a:spcBef>
                <a:spcPts val="0"/>
              </a:spcBef>
            </a:pPr>
            <a:r>
              <a:rPr lang="uk"/>
              <a:t>25.11</a:t>
            </a:r>
          </a:p>
        </p:txBody>
      </p:sp>
    </p:spTree>
    <p:extLst>
      <p:ext uri="{BB962C8B-B14F-4D97-AF65-F5344CB8AC3E}">
        <p14:creationId xmlns:p14="http://schemas.microsoft.com/office/powerpoint/2010/main" val="5144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517" y="187704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/>
              <a:t>План роботи 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10653" y="1869744"/>
            <a:ext cx="5740021" cy="4351338"/>
          </a:xfrm>
        </p:spPr>
        <p:txBody>
          <a:bodyPr/>
          <a:lstStyle/>
          <a:p>
            <a:r>
              <a:rPr lang="uk-UA" dirty="0"/>
              <a:t>Просування форуму М18 у соціальних </a:t>
            </a:r>
            <a:r>
              <a:rPr lang="uk-UA" dirty="0" smtClean="0"/>
              <a:t>мережах.</a:t>
            </a:r>
            <a:endParaRPr lang="uk-UA" dirty="0"/>
          </a:p>
          <a:p>
            <a:r>
              <a:rPr lang="uk-UA" dirty="0" smtClean="0"/>
              <a:t>Обговорення плану проведення форуму.</a:t>
            </a:r>
          </a:p>
          <a:p>
            <a:r>
              <a:rPr lang="uk-UA" dirty="0" smtClean="0"/>
              <a:t>Розподіл </a:t>
            </a:r>
            <a:r>
              <a:rPr lang="uk-UA" dirty="0" err="1" smtClean="0"/>
              <a:t>обов</a:t>
            </a:r>
            <a:r>
              <a:rPr lang="en-US" dirty="0" smtClean="0"/>
              <a:t>’</a:t>
            </a:r>
            <a:r>
              <a:rPr lang="ru-RU" dirty="0" err="1" smtClean="0"/>
              <a:t>язк</a:t>
            </a:r>
            <a:r>
              <a:rPr lang="uk-UA" dirty="0" err="1" smtClean="0"/>
              <a:t>ів</a:t>
            </a:r>
            <a:r>
              <a:rPr lang="uk-UA" dirty="0" smtClean="0"/>
              <a:t> серед учасників групи.</a:t>
            </a:r>
            <a:endParaRPr lang="en-US" dirty="0" smtClean="0"/>
          </a:p>
          <a:p>
            <a:r>
              <a:rPr lang="uk-UA" dirty="0" smtClean="0"/>
              <a:t>Ознайомлення з місцем проведення форуму.</a:t>
            </a:r>
          </a:p>
          <a:p>
            <a:endParaRPr lang="uk-UA" dirty="0" smtClean="0"/>
          </a:p>
          <a:p>
            <a:endParaRPr lang="uk-UA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309" y="2033517"/>
            <a:ext cx="5090066" cy="33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5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64" y="426910"/>
            <a:ext cx="10628376" cy="1325563"/>
          </a:xfrm>
        </p:spPr>
        <p:txBody>
          <a:bodyPr/>
          <a:lstStyle/>
          <a:p>
            <a:pPr algn="ctr"/>
            <a:r>
              <a:rPr lang="uk-UA" b="1" dirty="0" smtClean="0"/>
              <a:t>Нам вдалося: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752" y="130441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Ми поставили собі ціль зібрати якомога більше інформації для того, щоб поділитися нею з іншими</a:t>
            </a:r>
            <a:r>
              <a:rPr lang="ru-RU" dirty="0" smtClean="0"/>
              <a:t>, </a:t>
            </a:r>
            <a:r>
              <a:rPr lang="uk-UA" dirty="0" smtClean="0"/>
              <a:t>а для того, щоб всі бачили наші роботи, ми (точніше, наші наставники) створили сторінки у соц. мережах.  (</a:t>
            </a:r>
            <a:r>
              <a:rPr lang="en-US" dirty="0" smtClean="0"/>
              <a:t>Facebook</a:t>
            </a:r>
            <a:r>
              <a:rPr lang="uk-UA" dirty="0" smtClean="0"/>
              <a:t> та </a:t>
            </a:r>
            <a:r>
              <a:rPr lang="en-US" dirty="0" err="1" smtClean="0"/>
              <a:t>Instagram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uk-UA" dirty="0" smtClean="0"/>
              <a:t>На початку нашого проекту ніхто нікого не знав, але нам вдалося стати одною, дружною командою!</a:t>
            </a:r>
            <a:endParaRPr lang="en-US" dirty="0" smtClean="0"/>
          </a:p>
          <a:p>
            <a:r>
              <a:rPr lang="uk-UA" dirty="0" smtClean="0"/>
              <a:t>Сторінки форуму наповнювали наші </a:t>
            </a:r>
            <a:r>
              <a:rPr lang="uk-UA" dirty="0" err="1" smtClean="0"/>
              <a:t>наста-</a:t>
            </a:r>
            <a:endParaRPr lang="uk-UA" dirty="0" smtClean="0"/>
          </a:p>
          <a:p>
            <a:pPr marL="0" indent="0">
              <a:buNone/>
            </a:pPr>
            <a:r>
              <a:rPr lang="uk-UA" dirty="0" err="1"/>
              <a:t>в</a:t>
            </a:r>
            <a:r>
              <a:rPr lang="uk-UA" dirty="0" err="1" smtClean="0"/>
              <a:t>ники</a:t>
            </a:r>
            <a:r>
              <a:rPr lang="uk-UA" dirty="0" smtClean="0"/>
              <a:t>, а ми їх надихали, підказуючи, про </a:t>
            </a:r>
          </a:p>
          <a:p>
            <a:pPr marL="0" indent="0">
              <a:buNone/>
            </a:pPr>
            <a:r>
              <a:rPr lang="uk-UA" dirty="0"/>
              <a:t>щ</a:t>
            </a:r>
            <a:r>
              <a:rPr lang="uk-UA" dirty="0" smtClean="0"/>
              <a:t>о все-таки потрібно там писати і що </a:t>
            </a:r>
            <a:r>
              <a:rPr lang="uk-UA" dirty="0" err="1" smtClean="0"/>
              <a:t>підліт-</a:t>
            </a:r>
            <a:endParaRPr lang="uk-UA" dirty="0" smtClean="0"/>
          </a:p>
          <a:p>
            <a:pPr marL="0" indent="0">
              <a:buNone/>
            </a:pPr>
            <a:r>
              <a:rPr lang="uk-UA" dirty="0" err="1" smtClean="0"/>
              <a:t>кам</a:t>
            </a:r>
            <a:r>
              <a:rPr lang="uk-UA" dirty="0" smtClean="0"/>
              <a:t> буде цікаво  </a:t>
            </a:r>
          </a:p>
          <a:p>
            <a:endParaRPr lang="uk-UA" dirty="0" smtClean="0"/>
          </a:p>
        </p:txBody>
      </p:sp>
      <p:pic>
        <p:nvPicPr>
          <p:cNvPr id="1026" name="Picture 2" descr="Картинки по запросу команда единомышленнико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888" y="3591337"/>
            <a:ext cx="3712463" cy="278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50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</a:t>
            </a:r>
            <a:r>
              <a:rPr lang="uk-UA" dirty="0" smtClean="0"/>
              <a:t>і невдачі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21568" cy="3819271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Нажаль</a:t>
            </a:r>
            <a:r>
              <a:rPr lang="uk-UA" dirty="0"/>
              <a:t>,</a:t>
            </a:r>
            <a:r>
              <a:rPr lang="uk-UA" dirty="0" smtClean="0"/>
              <a:t> ми витратили дуже багато часу на обговорення завдання кожного з учасників групи, тому наша робота йшла дуже повільно.</a:t>
            </a:r>
          </a:p>
          <a:p>
            <a:r>
              <a:rPr lang="uk-UA" dirty="0" err="1" smtClean="0"/>
              <a:t>Виявлося</a:t>
            </a:r>
            <a:r>
              <a:rPr lang="uk-UA" dirty="0" smtClean="0"/>
              <a:t>, що ми не вміємо </a:t>
            </a:r>
            <a:r>
              <a:rPr lang="uk-UA" dirty="0" err="1" smtClean="0"/>
              <a:t>пра-</a:t>
            </a:r>
            <a:endParaRPr lang="uk-UA" dirty="0" smtClean="0"/>
          </a:p>
          <a:p>
            <a:pPr marL="0" indent="0">
              <a:buNone/>
            </a:pPr>
            <a:r>
              <a:rPr lang="uk-UA" dirty="0" err="1" smtClean="0"/>
              <a:t>цювати</a:t>
            </a:r>
            <a:r>
              <a:rPr lang="uk-UA" dirty="0" smtClean="0"/>
              <a:t> з документами </a:t>
            </a:r>
            <a:r>
              <a:rPr lang="en-US" dirty="0" err="1" smtClean="0"/>
              <a:t>Exel</a:t>
            </a:r>
            <a:r>
              <a:rPr lang="en-US" dirty="0" smtClean="0"/>
              <a:t>, </a:t>
            </a:r>
            <a:r>
              <a:rPr lang="uk-UA" dirty="0" smtClean="0"/>
              <a:t>не знаємо,</a:t>
            </a:r>
          </a:p>
          <a:p>
            <a:pPr marL="0" indent="0">
              <a:buNone/>
            </a:pPr>
            <a:r>
              <a:rPr lang="uk-UA" dirty="0"/>
              <a:t>щ</a:t>
            </a:r>
            <a:r>
              <a:rPr lang="uk-UA" dirty="0" smtClean="0"/>
              <a:t>о таке </a:t>
            </a:r>
            <a:r>
              <a:rPr lang="uk-UA" dirty="0" err="1" smtClean="0"/>
              <a:t>фотостоки</a:t>
            </a:r>
            <a:r>
              <a:rPr lang="uk-UA" dirty="0" smtClean="0"/>
              <a:t>, і звідки легально брати</a:t>
            </a:r>
          </a:p>
          <a:p>
            <a:pPr marL="0" indent="0">
              <a:buNone/>
            </a:pPr>
            <a:r>
              <a:rPr lang="uk-UA" dirty="0"/>
              <a:t>ф</a:t>
            </a:r>
            <a:r>
              <a:rPr lang="uk-UA" dirty="0" smtClean="0"/>
              <a:t>ото для постів у </a:t>
            </a:r>
            <a:r>
              <a:rPr lang="uk-UA" dirty="0" err="1" smtClean="0"/>
              <a:t>соцмережі</a:t>
            </a:r>
            <a:r>
              <a:rPr lang="uk-UA" dirty="0" smtClean="0"/>
              <a:t>, </a:t>
            </a:r>
          </a:p>
          <a:p>
            <a:pPr marL="0" indent="0">
              <a:buNone/>
            </a:pPr>
            <a:r>
              <a:rPr lang="uk-UA" dirty="0" smtClean="0"/>
              <a:t>приходимо на зйомки </a:t>
            </a:r>
          </a:p>
          <a:p>
            <a:pPr marL="0" indent="0">
              <a:buNone/>
            </a:pPr>
            <a:r>
              <a:rPr lang="uk-UA" dirty="0" smtClean="0"/>
              <a:t>з розрядженими телефонами. </a:t>
            </a:r>
          </a:p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274" y="3084576"/>
            <a:ext cx="4381910" cy="328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1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91973"/>
            <a:ext cx="10515600" cy="1325563"/>
          </a:xfrm>
        </p:spPr>
        <p:txBody>
          <a:bodyPr/>
          <a:lstStyle/>
          <a:p>
            <a:pPr algn="ctr"/>
            <a:r>
              <a:rPr lang="uk-UA" dirty="0" smtClean="0"/>
              <a:t>Слайд від наставника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Якщо взяли на себе зобов'язання – виконайте його. Нехай і неякісно – покажіть команді, що вам на неї не начхати.</a:t>
            </a:r>
          </a:p>
          <a:p>
            <a:r>
              <a:rPr lang="uk-UA" dirty="0" smtClean="0"/>
              <a:t>Обрали для себе напрямок розвитку – доведіть його до кінця. Кожен свідомий чи несвідомий вибір – це досвід, який підкидає вам життя. Беріть його, поки воно дає це безкоштовно.</a:t>
            </a:r>
          </a:p>
          <a:p>
            <a:r>
              <a:rPr lang="uk-UA" dirty="0" smtClean="0"/>
              <a:t>Часто, очікування не співпадають з тим, що ми отримуємо в результаті. Будьте готові до цього. Тільки приймаючи це, ви по-максимуму отримаєте від цього досвіду користь. </a:t>
            </a: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1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Галина Іванівна 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</a:rPr>
              <a:t>Головльова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проекту </a:t>
            </a: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PR </a:t>
            </a:r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та просування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ООН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021" y="1604797"/>
            <a:ext cx="5771288" cy="48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3065" y="10933"/>
            <a:ext cx="10363200" cy="1470025"/>
          </a:xfrm>
        </p:spPr>
        <p:txBody>
          <a:bodyPr>
            <a:normAutofit/>
          </a:bodyPr>
          <a:lstStyle/>
          <a:p>
            <a:r>
              <a:rPr lang="uk-U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Секретаріат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1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64637"/>
            <a:ext cx="109728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Що планували?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700808"/>
            <a:ext cx="10972800" cy="4525963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Забезпечити М18 харчуванням</a:t>
            </a: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Комунікація з депутатами </a:t>
            </a: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простору в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Що робили насправді?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9510" y="1892829"/>
            <a:ext cx="8846773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Вирішували нагальні організаційні питання під час проведення М18</a:t>
            </a:r>
            <a:endParaRPr lang="ru-RU" sz="5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9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Чому не вийшло, що планували?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змогли з кооперуватися без керівника проекту та виповнити свої завдання. </a:t>
            </a:r>
          </a:p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Функція секретаріату – допомога в усіх сферах діяльності на М18.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4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294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21862"/>
            <a:ext cx="9144000" cy="2387600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Брендінг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її досягнення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Підготували Іван та Ангеліна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946" y="98947"/>
            <a:ext cx="10018713" cy="938283"/>
          </a:xfrm>
        </p:spPr>
        <p:txBody>
          <a:bodyPr>
            <a:norm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планували зробити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037231"/>
            <a:ext cx="10018713" cy="5636524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Дизайн:                                             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Прапорів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Буклетів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Футболок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Брошур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Візиток </a:t>
            </a:r>
          </a:p>
          <a:p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Фотозону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вчилися працювати в ілюстраторі</a:t>
            </a:r>
            <a:endParaRPr lang="uk-U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5378" y="2858068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це все що ми змогли це </a:t>
            </a:r>
          </a:p>
          <a:p>
            <a:pPr marL="0" indent="0">
              <a:buNone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’ятикутник залитий кольором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авильный пятиугольник 3"/>
          <p:cNvSpPr/>
          <p:nvPr/>
        </p:nvSpPr>
        <p:spPr>
          <a:xfrm>
            <a:off x="8268503" y="2593075"/>
            <a:ext cx="3796117" cy="3808863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6125805" y="4676245"/>
            <a:ext cx="2347414" cy="12903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146412"/>
          </a:xfrm>
        </p:spPr>
        <p:txBody>
          <a:bodyPr>
            <a:normAutofit/>
          </a:bodyPr>
          <a:lstStyle/>
          <a:p>
            <a:r>
              <a:rPr lang="uk-UA" sz="6000" dirty="0" smtClean="0"/>
              <a:t>Результати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197290"/>
            <a:ext cx="10018713" cy="4330890"/>
          </a:xfrm>
        </p:spPr>
        <p:txBody>
          <a:bodyPr>
            <a:normAutofit/>
          </a:bodyPr>
          <a:lstStyle/>
          <a:p>
            <a:r>
              <a:rPr lang="uk-UA" sz="3400" dirty="0">
                <a:latin typeface="Georgia" panose="02040502050405020303" pitchFamily="18" charset="0"/>
              </a:rPr>
              <a:t>Ми </a:t>
            </a:r>
            <a:r>
              <a:rPr lang="uk-UA" sz="3400" dirty="0" smtClean="0">
                <a:latin typeface="Georgia" panose="02040502050405020303" pitchFamily="18" charset="0"/>
              </a:rPr>
              <a:t>зробили </a:t>
            </a:r>
            <a:r>
              <a:rPr lang="uk-UA" sz="3400" dirty="0">
                <a:latin typeface="Georgia" panose="02040502050405020303" pitchFamily="18" charset="0"/>
              </a:rPr>
              <a:t>дизайн буклетів, прапорів, футболок та плакатів</a:t>
            </a:r>
            <a:r>
              <a:rPr lang="uk-UA" sz="3400" dirty="0" smtClean="0">
                <a:latin typeface="Georgia" panose="02040502050405020303" pitchFamily="18" charset="0"/>
              </a:rPr>
              <a:t>.</a:t>
            </a:r>
            <a:endParaRPr lang="es-ES" sz="3400" dirty="0">
              <a:latin typeface="Georgia" panose="02040502050405020303" pitchFamily="18" charset="0"/>
            </a:endParaRPr>
          </a:p>
          <a:p>
            <a:r>
              <a:rPr lang="uk-UA" sz="3400" dirty="0">
                <a:latin typeface="Georgia" panose="02040502050405020303" pitchFamily="18" charset="0"/>
              </a:rPr>
              <a:t>Ми підбирали найкращі місця для встановлення прапорів та плакатів.</a:t>
            </a:r>
          </a:p>
          <a:p>
            <a:r>
              <a:rPr lang="uk-UA" sz="3400" dirty="0">
                <a:latin typeface="Georgia" panose="02040502050405020303" pitchFamily="18" charset="0"/>
              </a:rPr>
              <a:t>Ми зробили </a:t>
            </a:r>
            <a:r>
              <a:rPr lang="uk-UA" sz="3400" dirty="0" err="1">
                <a:latin typeface="Georgia" panose="02040502050405020303" pitchFamily="18" charset="0"/>
              </a:rPr>
              <a:t>фотозону</a:t>
            </a:r>
            <a:r>
              <a:rPr lang="uk-UA" sz="3400" dirty="0">
                <a:latin typeface="Georgia" panose="02040502050405020303" pitchFamily="18" charset="0"/>
              </a:rPr>
              <a:t>. </a:t>
            </a:r>
          </a:p>
          <a:p>
            <a:endParaRPr lang="uk-UA" sz="3400" dirty="0">
              <a:latin typeface="Georgia" panose="02040502050405020303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935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ми не зробили</a:t>
            </a:r>
            <a:endParaRPr lang="uk-U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не навчилися працювати в ілюстраторі.</a:t>
            </a: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uk-UA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Марія Дмитрівна Михаленко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1753" y="2272217"/>
            <a:ext cx="3720483" cy="3458154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проектів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Брендінг</a:t>
            </a:r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волонтерство</a:t>
            </a:r>
            <a:endParaRPr lang="uk-UA" sz="4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1544" y="188641"/>
            <a:ext cx="7772400" cy="1470025"/>
          </a:xfrm>
        </p:spPr>
        <p:txBody>
          <a:bodyPr/>
          <a:lstStyle/>
          <a:p>
            <a:r>
              <a:rPr lang="en-US" dirty="0" smtClean="0"/>
              <a:t>Networking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5640" y="3861048"/>
            <a:ext cx="6400800" cy="1991072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До нашої команди входили: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Осадчий Олексій 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Пшук</a:t>
            </a:r>
            <a:r>
              <a:rPr lang="uk-UA" dirty="0" smtClean="0">
                <a:solidFill>
                  <a:schemeClr val="tx1"/>
                </a:solidFill>
              </a:rPr>
              <a:t> Михайло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Гусев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Иля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 err="1" smtClean="0">
                <a:solidFill>
                  <a:schemeClr val="tx1"/>
                </a:solidFill>
              </a:rPr>
              <a:t>Колчін</a:t>
            </a:r>
            <a:r>
              <a:rPr lang="uk-UA" dirty="0" smtClean="0">
                <a:solidFill>
                  <a:schemeClr val="tx1"/>
                </a:solidFill>
              </a:rPr>
              <a:t> Володимир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Самойлов</a:t>
            </a:r>
            <a:r>
              <a:rPr lang="uk-UA" dirty="0" smtClean="0">
                <a:solidFill>
                  <a:schemeClr val="tx1"/>
                </a:solidFill>
              </a:rPr>
              <a:t> Роман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Кирил </a:t>
            </a:r>
            <a:r>
              <a:rPr lang="uk-UA" dirty="0" err="1" smtClean="0">
                <a:solidFill>
                  <a:schemeClr val="tx1"/>
                </a:solidFill>
              </a:rPr>
              <a:t>Каменецький</a:t>
            </a:r>
            <a:endParaRPr lang="uk-UA" dirty="0" smtClean="0">
              <a:solidFill>
                <a:schemeClr val="tx1"/>
              </a:solidFill>
            </a:endParaRP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3632" y="0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Заплановано було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951984" y="620688"/>
            <a:ext cx="136815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439816" y="620688"/>
            <a:ext cx="1296144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215680" y="1412776"/>
            <a:ext cx="1941984" cy="3888432"/>
          </a:xfrm>
        </p:spPr>
        <p:txBody>
          <a:bodyPr>
            <a:normAutofit/>
          </a:bodyPr>
          <a:lstStyle/>
          <a:p>
            <a:r>
              <a:rPr lang="uk-UA" sz="2800" dirty="0"/>
              <a:t>Ресурси: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Vr</a:t>
            </a:r>
            <a:r>
              <a:rPr lang="en-US" sz="2800" dirty="0"/>
              <a:t> </a:t>
            </a:r>
            <a:r>
              <a:rPr lang="en-US" sz="2800" dirty="0" err="1"/>
              <a:t>zona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uk-UA" sz="2800" dirty="0"/>
              <a:t>Вода</a:t>
            </a:r>
            <a:br>
              <a:rPr lang="uk-UA" sz="2800" dirty="0"/>
            </a:br>
            <a:r>
              <a:rPr lang="uk-UA" sz="2800" dirty="0"/>
              <a:t>Пуфи</a:t>
            </a:r>
            <a:br>
              <a:rPr lang="uk-UA" sz="2800" dirty="0"/>
            </a:br>
            <a:r>
              <a:rPr lang="uk-UA" sz="2800" dirty="0"/>
              <a:t>Вішалки</a:t>
            </a:r>
            <a:br>
              <a:rPr lang="uk-UA" sz="2800" dirty="0"/>
            </a:br>
            <a:r>
              <a:rPr lang="uk-UA" sz="2800" dirty="0"/>
              <a:t/>
            </a:r>
            <a:br>
              <a:rPr lang="uk-UA" sz="2800" dirty="0"/>
            </a:b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73193" y="1844825"/>
            <a:ext cx="440389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/>
              <a:t>Палітра можливостей:</a:t>
            </a:r>
          </a:p>
          <a:p>
            <a:r>
              <a:rPr lang="uk-UA" sz="2800" dirty="0"/>
              <a:t>Виставки громадських</a:t>
            </a:r>
            <a:r>
              <a:rPr lang="ru-RU" sz="2800" dirty="0"/>
              <a:t> </a:t>
            </a:r>
          </a:p>
          <a:p>
            <a:pPr algn="ctr"/>
            <a:r>
              <a:rPr lang="uk-UA" sz="2800" dirty="0"/>
              <a:t>організацій (</a:t>
            </a:r>
            <a:r>
              <a:rPr lang="uk-UA" sz="2800" dirty="0" err="1"/>
              <a:t>еко</a:t>
            </a:r>
            <a:r>
              <a:rPr lang="uk-UA" sz="2800" dirty="0"/>
              <a:t>, юридичні)</a:t>
            </a:r>
          </a:p>
        </p:txBody>
      </p:sp>
    </p:spTree>
    <p:extLst>
      <p:ext uri="{BB962C8B-B14F-4D97-AF65-F5344CB8AC3E}">
        <p14:creationId xmlns:p14="http://schemas.microsoft.com/office/powerpoint/2010/main" val="8507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9576" y="116633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dirty="0"/>
              <a:t>Інструменти які були задіяні: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9656" y="1268760"/>
            <a:ext cx="6400800" cy="331236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Google </a:t>
            </a:r>
            <a:r>
              <a:rPr lang="uk-UA" dirty="0" smtClean="0">
                <a:solidFill>
                  <a:schemeClr val="tx1"/>
                </a:solidFill>
              </a:rPr>
              <a:t>таблиці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Telegram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Viber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074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470025"/>
          </a:xfrm>
        </p:spPr>
        <p:txBody>
          <a:bodyPr/>
          <a:lstStyle/>
          <a:p>
            <a:r>
              <a:rPr lang="uk-UA" dirty="0" smtClean="0"/>
              <a:t>Що було </a:t>
            </a:r>
            <a:r>
              <a:rPr lang="uk-UA" smtClean="0"/>
              <a:t>зроблено: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7608" y="1268760"/>
            <a:ext cx="7128792" cy="5589240"/>
          </a:xfrm>
        </p:spPr>
        <p:txBody>
          <a:bodyPr>
            <a:normAutofit fontScale="55000" lnSpcReduction="20000"/>
          </a:bodyPr>
          <a:lstStyle/>
          <a:p>
            <a:r>
              <a:rPr lang="uk-UA" sz="4000" dirty="0"/>
              <a:t>29 громадських організацій було затверджено, але тільки 23 були на М18</a:t>
            </a:r>
          </a:p>
          <a:p>
            <a:r>
              <a:rPr lang="uk-UA" sz="4000" dirty="0"/>
              <a:t>Були знайдені пуфи за ціною менше на 30% ніж у минулому році</a:t>
            </a:r>
          </a:p>
          <a:p>
            <a:r>
              <a:rPr lang="uk-UA" sz="4000" dirty="0"/>
              <a:t>Були знайдені всі 3 майстер класи:</a:t>
            </a:r>
          </a:p>
          <a:p>
            <a:pPr algn="l"/>
            <a:r>
              <a:rPr lang="uk-UA" sz="4000" dirty="0"/>
              <a:t>                 1)</a:t>
            </a:r>
            <a:r>
              <a:rPr lang="en-US" sz="4000" dirty="0" err="1"/>
              <a:t>Foundrising</a:t>
            </a:r>
            <a:r>
              <a:rPr lang="en-US" sz="4000" dirty="0"/>
              <a:t> </a:t>
            </a:r>
            <a:r>
              <a:rPr lang="uk-UA" sz="4000" dirty="0"/>
              <a:t> </a:t>
            </a:r>
            <a:r>
              <a:rPr lang="en-US" sz="4000" dirty="0" err="1"/>
              <a:t>GoFun</a:t>
            </a:r>
            <a:endParaRPr lang="en-US" sz="4000" dirty="0"/>
          </a:p>
          <a:p>
            <a:pPr algn="l"/>
            <a:r>
              <a:rPr lang="en-US" sz="4000" dirty="0"/>
              <a:t>                 2)</a:t>
            </a:r>
            <a:r>
              <a:rPr lang="uk-UA" sz="4000" dirty="0"/>
              <a:t>Партнерство</a:t>
            </a:r>
          </a:p>
          <a:p>
            <a:pPr algn="l"/>
            <a:r>
              <a:rPr lang="uk-UA" sz="4000" dirty="0"/>
              <a:t>                 3)Громадська позиція </a:t>
            </a:r>
          </a:p>
          <a:p>
            <a:r>
              <a:rPr lang="uk-UA" sz="4000" dirty="0"/>
              <a:t>Була дороблена програма </a:t>
            </a:r>
            <a:r>
              <a:rPr lang="uk-UA" sz="4000" dirty="0" err="1"/>
              <a:t>квесту</a:t>
            </a:r>
            <a:r>
              <a:rPr lang="uk-UA" sz="4000" dirty="0"/>
              <a:t> КМДА</a:t>
            </a:r>
          </a:p>
          <a:p>
            <a:r>
              <a:rPr lang="uk-UA" sz="4000" dirty="0"/>
              <a:t>Куплені вішалки</a:t>
            </a:r>
          </a:p>
          <a:p>
            <a:r>
              <a:rPr lang="uk-UA" sz="4000" dirty="0"/>
              <a:t>Були проведені живі зустрічі з потенційними партнерами</a:t>
            </a:r>
          </a:p>
          <a:p>
            <a:pPr algn="l"/>
            <a:r>
              <a:rPr lang="uk-UA" sz="4000" dirty="0"/>
              <a:t>                                       Вода </a:t>
            </a:r>
          </a:p>
          <a:p>
            <a:pPr algn="l"/>
            <a:r>
              <a:rPr lang="uk-UA" sz="4000" dirty="0"/>
              <a:t>                                              </a:t>
            </a:r>
            <a:endParaRPr lang="ru-RU" sz="2800" dirty="0"/>
          </a:p>
          <a:p>
            <a:pPr algn="l"/>
            <a:endParaRPr lang="uk-UA" sz="4000" dirty="0"/>
          </a:p>
          <a:p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    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848684" y="4941168"/>
            <a:ext cx="175309" cy="5548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90465" y="5034372"/>
            <a:ext cx="21907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200" dirty="0"/>
              <a:t>Були орендовані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15880" y="5230362"/>
            <a:ext cx="8144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err="1"/>
              <a:t>Пуфи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2197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9816" y="188641"/>
            <a:ext cx="2952328" cy="1224135"/>
          </a:xfrm>
        </p:spPr>
        <p:txBody>
          <a:bodyPr/>
          <a:lstStyle/>
          <a:p>
            <a:r>
              <a:rPr lang="uk-UA" dirty="0" smtClean="0"/>
              <a:t>+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3592" y="1268760"/>
            <a:ext cx="7344816" cy="4848944"/>
          </a:xfrm>
        </p:spPr>
        <p:txBody>
          <a:bodyPr/>
          <a:lstStyle/>
          <a:p>
            <a:r>
              <a:rPr lang="uk-UA" dirty="0" err="1" smtClean="0">
                <a:solidFill>
                  <a:schemeClr val="tx1"/>
                </a:solidFill>
              </a:rPr>
              <a:t>Інтерактив</a:t>
            </a:r>
            <a:r>
              <a:rPr lang="uk-UA" dirty="0" smtClean="0">
                <a:solidFill>
                  <a:schemeClr val="tx1"/>
                </a:solidFill>
              </a:rPr>
              <a:t> на заході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Залучення людей з </a:t>
            </a:r>
            <a:r>
              <a:rPr lang="en-US" dirty="0" smtClean="0">
                <a:solidFill>
                  <a:schemeClr val="tx1"/>
                </a:solidFill>
              </a:rPr>
              <a:t>SPG (</a:t>
            </a:r>
            <a:r>
              <a:rPr lang="uk-UA" dirty="0" smtClean="0">
                <a:solidFill>
                  <a:schemeClr val="tx1"/>
                </a:solidFill>
              </a:rPr>
              <a:t>4 чол.) та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Українська академія лідерства (5 чол.)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Усі вимоги від партнерів були виконані успішно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Квест</a:t>
            </a:r>
            <a:r>
              <a:rPr lang="uk-UA" dirty="0" smtClean="0">
                <a:solidFill>
                  <a:schemeClr val="tx1"/>
                </a:solidFill>
              </a:rPr>
              <a:t> по КМДА був успішно </a:t>
            </a:r>
            <a:r>
              <a:rPr lang="uk-UA" dirty="0" err="1" smtClean="0">
                <a:solidFill>
                  <a:schemeClr val="tx1"/>
                </a:solidFill>
              </a:rPr>
              <a:t>дороблено</a:t>
            </a:r>
            <a:endParaRPr lang="uk-UA" dirty="0" smtClean="0">
              <a:solidFill>
                <a:schemeClr val="tx1"/>
              </a:solidFill>
            </a:endParaRPr>
          </a:p>
          <a:p>
            <a:r>
              <a:rPr lang="uk-UA" dirty="0" smtClean="0">
                <a:solidFill>
                  <a:schemeClr val="tx1"/>
                </a:solidFill>
              </a:rPr>
              <a:t>Організації самі нас знаходили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Були знайдені  люди для майстер класу 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27848" y="332656"/>
            <a:ext cx="2446040" cy="89153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-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9616" y="1412776"/>
            <a:ext cx="6984776" cy="475252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Мало місця у колонному залі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Не всі громадські організації поставились до проекту серйозно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Зворотний </a:t>
            </a:r>
            <a:r>
              <a:rPr lang="uk-UA" dirty="0" err="1" smtClean="0">
                <a:solidFill>
                  <a:schemeClr val="tx1"/>
                </a:solidFill>
              </a:rPr>
              <a:t>зв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uk-UA" dirty="0" err="1" smtClean="0">
                <a:solidFill>
                  <a:schemeClr val="tx1"/>
                </a:solidFill>
              </a:rPr>
              <a:t>язок</a:t>
            </a:r>
            <a:r>
              <a:rPr lang="uk-UA" dirty="0" smtClean="0">
                <a:solidFill>
                  <a:schemeClr val="tx1"/>
                </a:solidFill>
              </a:rPr>
              <a:t> з партнерами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Відношення учасників до проекту 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Позиціонування учасників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Розмежована відповідальність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Комунікаційний збій з підрядчиками</a:t>
            </a: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Анна Сергіївна Іванова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напрямку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Нетворкінг</a:t>
            </a:r>
            <a:endParaRPr lang="uk-UA" sz="4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2021" y="2549536"/>
            <a:ext cx="4352925" cy="29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191455" y="392940"/>
            <a:ext cx="11360800" cy="21308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" sz="6400" dirty="0"/>
              <a:t>Команда</a:t>
            </a:r>
          </a:p>
          <a:p>
            <a:pPr>
              <a:spcBef>
                <a:spcPts val="0"/>
              </a:spcBef>
            </a:pPr>
            <a:r>
              <a:rPr lang="uk" sz="6400" dirty="0"/>
              <a:t>діалог з політиками</a:t>
            </a:r>
          </a:p>
        </p:txBody>
      </p:sp>
    </p:spTree>
    <p:extLst>
      <p:ext uri="{BB962C8B-B14F-4D97-AF65-F5344CB8AC3E}">
        <p14:creationId xmlns:p14="http://schemas.microsoft.com/office/powerpoint/2010/main" val="6471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uk"/>
              <a:t>        		Задачі які ставили, планували</a:t>
            </a:r>
          </a:p>
        </p:txBody>
      </p:sp>
      <p:sp>
        <p:nvSpPr>
          <p:cNvPr id="60" name="Shape 60"/>
          <p:cNvSpPr/>
          <p:nvPr/>
        </p:nvSpPr>
        <p:spPr>
          <a:xfrm rot="-5400000">
            <a:off x="4822215" y="804889"/>
            <a:ext cx="2547600" cy="6194000"/>
          </a:xfrm>
          <a:prstGeom prst="snip2SameRect">
            <a:avLst>
              <a:gd name="adj1" fmla="val 30208"/>
              <a:gd name="adj2" fmla="val 0"/>
            </a:avLst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lin ang="5400012" scaled="0"/>
          </a:gra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Shape 61"/>
          <p:cNvSpPr/>
          <p:nvPr/>
        </p:nvSpPr>
        <p:spPr>
          <a:xfrm>
            <a:off x="6017092" y="1949693"/>
            <a:ext cx="1571600" cy="678400"/>
          </a:xfrm>
          <a:prstGeom prst="rtTriangle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Shape 62"/>
          <p:cNvSpPr/>
          <p:nvPr/>
        </p:nvSpPr>
        <p:spPr>
          <a:xfrm rot="10800000" flipH="1">
            <a:off x="4670113" y="5175685"/>
            <a:ext cx="3292400" cy="579200"/>
          </a:xfrm>
          <a:prstGeom prst="rtTriangle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Shape 63"/>
          <p:cNvSpPr/>
          <p:nvPr/>
        </p:nvSpPr>
        <p:spPr>
          <a:xfrm rot="5400000">
            <a:off x="8906200" y="2921703"/>
            <a:ext cx="2534000" cy="1960400"/>
          </a:xfrm>
          <a:prstGeom prst="triangle">
            <a:avLst>
              <a:gd name="adj" fmla="val 50704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Shape 64"/>
          <p:cNvSpPr/>
          <p:nvPr/>
        </p:nvSpPr>
        <p:spPr>
          <a:xfrm>
            <a:off x="9417533" y="3071467"/>
            <a:ext cx="281600" cy="281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" name="Shape 65"/>
          <p:cNvSpPr/>
          <p:nvPr/>
        </p:nvSpPr>
        <p:spPr>
          <a:xfrm rot="5400000">
            <a:off x="868600" y="2959700"/>
            <a:ext cx="2376400" cy="1884400"/>
          </a:xfrm>
          <a:prstGeom prst="trapezoid">
            <a:avLst>
              <a:gd name="adj" fmla="val 37830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Shape 66"/>
          <p:cNvSpPr txBox="1"/>
          <p:nvPr/>
        </p:nvSpPr>
        <p:spPr>
          <a:xfrm>
            <a:off x="1114633" y="3353067"/>
            <a:ext cx="1884400" cy="1163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uk" sz="2400"/>
              <a:t>Діалог з</a:t>
            </a:r>
          </a:p>
          <a:p>
            <a:r>
              <a:rPr lang="uk" sz="2400"/>
              <a:t>Політиками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3710667" y="2713700"/>
            <a:ext cx="5180000" cy="237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uk" sz="2400" dirty="0"/>
              <a:t>Діалог з лідерами шкіл (Активна громадська позиція).</a:t>
            </a:r>
          </a:p>
          <a:p>
            <a:r>
              <a:rPr lang="uk" sz="2400" dirty="0"/>
              <a:t>Кооперація та співпраця з іншими проектними групами.</a:t>
            </a:r>
          </a:p>
          <a:p>
            <a:r>
              <a:rPr lang="uk" sz="2400" dirty="0"/>
              <a:t>Політична та громадська</a:t>
            </a:r>
          </a:p>
          <a:p>
            <a:r>
              <a:rPr lang="uk" sz="2400" dirty="0"/>
              <a:t> просвіта, самопросвіта</a:t>
            </a:r>
          </a:p>
          <a:p>
            <a:endParaRPr sz="2400" dirty="0"/>
          </a:p>
        </p:txBody>
      </p:sp>
      <p:sp>
        <p:nvSpPr>
          <p:cNvPr id="68" name="Shape 68"/>
          <p:cNvSpPr txBox="1"/>
          <p:nvPr/>
        </p:nvSpPr>
        <p:spPr>
          <a:xfrm>
            <a:off x="9135833" y="3512267"/>
            <a:ext cx="2228800" cy="1577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r>
              <a:rPr lang="uk" sz="2400"/>
              <a:t>Реалізація </a:t>
            </a:r>
          </a:p>
          <a:p>
            <a:r>
              <a:rPr lang="uk" sz="2400"/>
              <a:t>проекту </a:t>
            </a:r>
          </a:p>
          <a:p>
            <a:r>
              <a:rPr lang="uk" sz="2400"/>
              <a:t>М18</a:t>
            </a:r>
          </a:p>
        </p:txBody>
      </p:sp>
    </p:spTree>
    <p:extLst>
      <p:ext uri="{BB962C8B-B14F-4D97-AF65-F5344CB8AC3E}">
        <p14:creationId xmlns:p14="http://schemas.microsoft.com/office/powerpoint/2010/main" val="42743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6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32667" y="291467"/>
            <a:ext cx="11543600" cy="12452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uk" dirty="0"/>
              <a:t>Що вийшло? Чого ми досягли </a:t>
            </a:r>
            <a:r>
              <a:rPr lang="uk" dirty="0" smtClean="0"/>
              <a:t>завдяки М18?</a:t>
            </a:r>
            <a:endParaRPr lang="uk" dirty="0"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uk" dirty="0" smtClean="0">
                <a:solidFill>
                  <a:srgbClr val="00602B"/>
                </a:solidFill>
              </a:rPr>
              <a:t>1.Підготували </a:t>
            </a:r>
            <a:r>
              <a:rPr lang="uk" dirty="0">
                <a:solidFill>
                  <a:srgbClr val="00602B"/>
                </a:solidFill>
              </a:rPr>
              <a:t>питання з плану розвитку Києва до 2025 року.</a:t>
            </a:r>
          </a:p>
          <a:p>
            <a:pPr lvl="0">
              <a:buNone/>
            </a:pPr>
            <a:r>
              <a:rPr lang="uk" dirty="0">
                <a:solidFill>
                  <a:srgbClr val="00602B"/>
                </a:solidFill>
              </a:rPr>
              <a:t>2.Підготували </a:t>
            </a:r>
            <a:r>
              <a:rPr lang="uk" dirty="0" smtClean="0">
                <a:solidFill>
                  <a:srgbClr val="00602B"/>
                </a:solidFill>
              </a:rPr>
              <a:t>та поділилися </a:t>
            </a:r>
            <a:r>
              <a:rPr lang="uk" dirty="0">
                <a:solidFill>
                  <a:srgbClr val="00602B"/>
                </a:solidFill>
              </a:rPr>
              <a:t>питаннями з </a:t>
            </a:r>
            <a:r>
              <a:rPr lang="uk" dirty="0" smtClean="0">
                <a:solidFill>
                  <a:srgbClr val="00602B"/>
                </a:solidFill>
              </a:rPr>
              <a:t>ведучими (25 шт.).</a:t>
            </a:r>
            <a:endParaRPr lang="uk" dirty="0">
              <a:solidFill>
                <a:srgbClr val="00602B"/>
              </a:solidFill>
            </a:endParaRPr>
          </a:p>
          <a:p>
            <a:pPr>
              <a:buNone/>
            </a:pPr>
            <a:r>
              <a:rPr lang="uk" dirty="0" smtClean="0">
                <a:solidFill>
                  <a:srgbClr val="00602B"/>
                </a:solidFill>
              </a:rPr>
              <a:t>3.Зняли </a:t>
            </a:r>
            <a:r>
              <a:rPr lang="uk" dirty="0">
                <a:solidFill>
                  <a:srgbClr val="00602B"/>
                </a:solidFill>
              </a:rPr>
              <a:t>відео діалогу з політиками.</a:t>
            </a:r>
          </a:p>
          <a:p>
            <a:pPr>
              <a:buNone/>
            </a:pPr>
            <a:r>
              <a:rPr lang="uk" dirty="0">
                <a:solidFill>
                  <a:srgbClr val="00602B"/>
                </a:solidFill>
              </a:rPr>
              <a:t>4.Зняли відео діалогу з лідерами шкіл Шевченківського р-ну.</a:t>
            </a:r>
          </a:p>
          <a:p>
            <a:pPr>
              <a:buNone/>
            </a:pPr>
            <a:r>
              <a:rPr lang="uk" dirty="0">
                <a:solidFill>
                  <a:srgbClr val="00602B"/>
                </a:solidFill>
              </a:rPr>
              <a:t>5.Отримали досвід.</a:t>
            </a:r>
          </a:p>
          <a:p>
            <a:pPr>
              <a:buNone/>
            </a:pPr>
            <a:r>
              <a:rPr lang="uk" dirty="0">
                <a:solidFill>
                  <a:srgbClr val="00602B"/>
                </a:solidFill>
              </a:rPr>
              <a:t>6.Допомогли реалізувати та </a:t>
            </a:r>
            <a:r>
              <a:rPr lang="uk" dirty="0" smtClean="0">
                <a:solidFill>
                  <a:srgbClr val="00602B"/>
                </a:solidFill>
              </a:rPr>
              <a:t>обставити локації </a:t>
            </a:r>
            <a:r>
              <a:rPr lang="uk" dirty="0">
                <a:solidFill>
                  <a:srgbClr val="00602B"/>
                </a:solidFill>
              </a:rPr>
              <a:t>М18.</a:t>
            </a:r>
          </a:p>
          <a:p>
            <a:pPr>
              <a:buNone/>
            </a:pPr>
            <a:r>
              <a:rPr lang="uk" dirty="0">
                <a:solidFill>
                  <a:srgbClr val="00602B"/>
                </a:solidFill>
              </a:rPr>
              <a:t>7.Зняли відео-запрошення на проект </a:t>
            </a:r>
            <a:r>
              <a:rPr lang="uk" dirty="0" smtClean="0">
                <a:solidFill>
                  <a:srgbClr val="00602B"/>
                </a:solidFill>
              </a:rPr>
              <a:t>М18 для ФБ.</a:t>
            </a:r>
            <a:endParaRPr lang="uk" dirty="0">
              <a:solidFill>
                <a:srgbClr val="00602B"/>
              </a:solidFill>
            </a:endParaRPr>
          </a:p>
        </p:txBody>
      </p:sp>
      <p:pic>
        <p:nvPicPr>
          <p:cNvPr id="75" name="Shape 7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168" y="5471167"/>
            <a:ext cx="2138233" cy="13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167" y="4115084"/>
            <a:ext cx="2138235" cy="14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168" y="1283629"/>
            <a:ext cx="2138235" cy="141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156" y="2699367"/>
            <a:ext cx="2138235" cy="141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96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74800" y="642367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uk"/>
              <a:t>Що не вийшло? Чому?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15600" y="2018200"/>
            <a:ext cx="11360800" cy="407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algn="ctr">
              <a:buNone/>
            </a:pPr>
            <a:r>
              <a:rPr lang="uk"/>
              <a:t>Вийти на сцену з політиками. Тому що змінився план роботи за об'єктивними причинами. Але це навчило нас адаптуватися до непередбачуваних змін, навчило нас бути сміливими та брати на себе ініциативу.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026" y="3475536"/>
            <a:ext cx="4601965" cy="304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692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43337" y="27661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dirty="0" err="1" smtClean="0"/>
              <a:t>Дяку</a:t>
            </a:r>
            <a:r>
              <a:rPr lang="uk-UA" dirty="0" err="1" smtClean="0"/>
              <a:t>ємо</a:t>
            </a:r>
            <a:r>
              <a:rPr lang="uk-UA" dirty="0" smtClean="0"/>
              <a:t> за увагу!</a:t>
            </a:r>
            <a:endParaRPr lang="uk" dirty="0"/>
          </a:p>
        </p:txBody>
      </p:sp>
    </p:spTree>
    <p:extLst>
      <p:ext uri="{BB962C8B-B14F-4D97-AF65-F5344CB8AC3E}">
        <p14:creationId xmlns:p14="http://schemas.microsoft.com/office/powerpoint/2010/main" val="2373636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Святослав Сергійович 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</a:rPr>
              <a:t>Корсакевич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напрямку діалоги з політиками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41" y="1690688"/>
            <a:ext cx="4596113" cy="43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4322600" y="-224033"/>
            <a:ext cx="7548800" cy="1849200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uk" sz="4000"/>
              <a:t>Бабин Яр: історія та долі. </a:t>
            </a:r>
          </a:p>
          <a:p>
            <a:pPr>
              <a:spcBef>
                <a:spcPts val="0"/>
              </a:spcBef>
            </a:pPr>
            <a:r>
              <a:rPr lang="uk" sz="4000"/>
              <a:t>Спроби осмислення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20965">
            <a:off x="68909" y="-56889"/>
            <a:ext cx="5088915" cy="67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2073">
            <a:off x="5518085" y="1947137"/>
            <a:ext cx="6613128" cy="4959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86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79" y="-4371"/>
            <a:ext cx="10315977" cy="6881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4265" y="141667"/>
            <a:ext cx="757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Волонтери </a:t>
            </a:r>
            <a:endParaRPr lang="uk-UA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Забезпечити</a:t>
            </a:r>
            <a:r>
              <a:rPr lang="ru-RU"/>
              <a:t> Форум </a:t>
            </a:r>
            <a:r>
              <a:rPr lang="en-US"/>
              <a:t>“ </a:t>
            </a:r>
            <a:r>
              <a:rPr lang="ru-RU"/>
              <a:t>М18</a:t>
            </a:r>
            <a:r>
              <a:rPr lang="en-US"/>
              <a:t>”</a:t>
            </a:r>
            <a:r>
              <a:rPr lang="ru-RU"/>
              <a:t> як</a:t>
            </a:r>
            <a:r>
              <a:rPr lang="uk-UA"/>
              <a:t>і</a:t>
            </a:r>
            <a:r>
              <a:rPr lang="ru-RU"/>
              <a:t>сними</a:t>
            </a:r>
            <a:r>
              <a:rPr lang="en-US"/>
              <a:t> </a:t>
            </a:r>
            <a:r>
              <a:rPr lang="ru-RU"/>
              <a:t>волонтерами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5343" y="1930400"/>
            <a:ext cx="4331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Написати Інструкції для волонтерів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5343" y="2458723"/>
            <a:ext cx="5320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Провести інструктаж </a:t>
            </a:r>
            <a:r>
              <a:rPr lang="uk-UA" dirty="0" err="1"/>
              <a:t>волентерам</a:t>
            </a:r>
            <a:r>
              <a:rPr lang="uk-UA" dirty="0"/>
              <a:t> до форуму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5343" y="2987046"/>
            <a:ext cx="567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Запланувати</a:t>
            </a:r>
            <a:r>
              <a:rPr lang="ru-RU" dirty="0"/>
              <a:t> </a:t>
            </a:r>
            <a:r>
              <a:rPr lang="uk-UA" dirty="0" err="1"/>
              <a:t>ростановку</a:t>
            </a:r>
            <a:r>
              <a:rPr lang="ru-RU" dirty="0"/>
              <a:t> волонтер</a:t>
            </a:r>
            <a:r>
              <a:rPr lang="uk-UA" dirty="0" err="1"/>
              <a:t>ів</a:t>
            </a:r>
            <a:r>
              <a:rPr lang="uk-UA" dirty="0"/>
              <a:t> по території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15343" y="3515369"/>
            <a:ext cx="3289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Підготувати КМДА до М18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5343" y="4043692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250 лелек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2051" y="4572015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 smtClean="0"/>
              <a:t>відбір </a:t>
            </a:r>
            <a:r>
              <a:rPr lang="uk-UA" dirty="0"/>
              <a:t>волонтерів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2051" y="5100338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списки розмірів футболок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051" y="5628661"/>
            <a:ext cx="519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контакт лист всіх волонтерів і організаторів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2051" y="6156984"/>
            <a:ext cx="6122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dirty="0"/>
              <a:t>Зробити </a:t>
            </a:r>
            <a:r>
              <a:rPr lang="uk-UA" dirty="0" err="1"/>
              <a:t>командоутворення</a:t>
            </a:r>
            <a:r>
              <a:rPr lang="uk-UA" dirty="0"/>
              <a:t> волонтерської команди  </a:t>
            </a:r>
          </a:p>
        </p:txBody>
      </p:sp>
    </p:spTree>
    <p:extLst>
      <p:ext uri="{BB962C8B-B14F-4D97-AF65-F5344CB8AC3E}">
        <p14:creationId xmlns:p14="http://schemas.microsoft.com/office/powerpoint/2010/main" val="354720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3" grpId="0"/>
      <p:bldP spid="4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Що</a:t>
            </a:r>
            <a:r>
              <a:rPr lang="ru-RU" dirty="0" smtClean="0"/>
              <a:t> ми </a:t>
            </a:r>
            <a:r>
              <a:rPr lang="ru-RU" dirty="0" err="1" smtClean="0"/>
              <a:t>зробили</a:t>
            </a:r>
            <a:r>
              <a:rPr lang="ru-RU" dirty="0" smtClean="0"/>
              <a:t> 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Забезпечили форум </a:t>
            </a:r>
            <a:r>
              <a:rPr lang="en-US" dirty="0" smtClean="0"/>
              <a:t>“</a:t>
            </a:r>
            <a:r>
              <a:rPr lang="ru-RU" dirty="0" smtClean="0"/>
              <a:t>М18</a:t>
            </a:r>
            <a:r>
              <a:rPr lang="en-US" dirty="0" smtClean="0"/>
              <a:t>” </a:t>
            </a:r>
            <a:r>
              <a:rPr lang="ru-RU" dirty="0"/>
              <a:t>я</a:t>
            </a:r>
            <a:r>
              <a:rPr lang="ru-RU" dirty="0" smtClean="0"/>
              <a:t>к</a:t>
            </a:r>
            <a:r>
              <a:rPr lang="uk-UA" dirty="0" err="1" smtClean="0"/>
              <a:t>існими</a:t>
            </a:r>
            <a:r>
              <a:rPr lang="uk-UA" dirty="0" smtClean="0"/>
              <a:t> волонтерами</a:t>
            </a:r>
          </a:p>
          <a:p>
            <a:r>
              <a:rPr lang="uk-UA" dirty="0"/>
              <a:t> </a:t>
            </a:r>
            <a:r>
              <a:rPr lang="uk-UA" dirty="0" smtClean="0"/>
              <a:t>Зробили розстановку волонтерів по території КМДА</a:t>
            </a:r>
          </a:p>
          <a:p>
            <a:r>
              <a:rPr lang="uk-UA" dirty="0" smtClean="0"/>
              <a:t>Зробили інструкції для волонтерів  </a:t>
            </a:r>
          </a:p>
          <a:p>
            <a:r>
              <a:rPr lang="uk-UA" dirty="0" smtClean="0"/>
              <a:t>Провели інструктаж для волонтерів </a:t>
            </a:r>
          </a:p>
          <a:p>
            <a:r>
              <a:rPr lang="uk-UA" dirty="0" smtClean="0"/>
              <a:t>Підготували КМДА до М18 за вдяки організаторам </a:t>
            </a:r>
          </a:p>
          <a:p>
            <a:r>
              <a:rPr lang="uk-UA" dirty="0" smtClean="0"/>
              <a:t>250 лелек ( частково )</a:t>
            </a:r>
          </a:p>
          <a:p>
            <a:r>
              <a:rPr lang="uk-UA" dirty="0" smtClean="0"/>
              <a:t>Списки розмірів футболок</a:t>
            </a:r>
          </a:p>
          <a:p>
            <a:r>
              <a:rPr lang="uk-UA" dirty="0" smtClean="0"/>
              <a:t>контакт лист всіх волонтерів і організаторів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783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35358"/>
            <a:ext cx="8596668" cy="1320800"/>
          </a:xfrm>
        </p:spPr>
        <p:txBody>
          <a:bodyPr/>
          <a:lstStyle/>
          <a:p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вийшло</a:t>
            </a:r>
            <a:r>
              <a:rPr lang="ru-RU" dirty="0" smtClean="0"/>
              <a:t> ?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53653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sz="2800" dirty="0" err="1" smtClean="0"/>
              <a:t>командоутворення</a:t>
            </a:r>
            <a:r>
              <a:rPr lang="uk-UA" sz="2800" dirty="0" smtClean="0"/>
              <a:t> волонтерів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116183"/>
            <a:ext cx="83058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prstClr val="black"/>
                </a:solidFill>
              </a:rPr>
              <a:t> відбір </a:t>
            </a:r>
            <a:r>
              <a:rPr lang="uk-UA" sz="2800" dirty="0" smtClean="0">
                <a:solidFill>
                  <a:prstClr val="black"/>
                </a:solidFill>
              </a:rPr>
              <a:t>волонтерів</a:t>
            </a:r>
            <a:endParaRPr lang="uk-UA" sz="28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756339"/>
            <a:ext cx="664957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prstClr val="black"/>
                </a:solidFill>
              </a:rPr>
              <a:t>Написати Інструкції для волонтерів </a:t>
            </a:r>
          </a:p>
        </p:txBody>
      </p:sp>
    </p:spTree>
    <p:extLst>
      <p:ext uri="{BB962C8B-B14F-4D97-AF65-F5344CB8AC3E}">
        <p14:creationId xmlns:p14="http://schemas.microsoft.com/office/powerpoint/2010/main" val="23436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Дякуємо за увагу 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Улыбающееся лицо 3"/>
          <p:cNvSpPr/>
          <p:nvPr/>
        </p:nvSpPr>
        <p:spPr>
          <a:xfrm>
            <a:off x="7369143" y="2189764"/>
            <a:ext cx="1697584" cy="162560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89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Марія Дмитрівна Михаленко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1753" y="2272217"/>
            <a:ext cx="3720483" cy="3458154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проектів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Брендінг</a:t>
            </a:r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волонтерство</a:t>
            </a:r>
            <a:endParaRPr lang="uk-UA" sz="4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92" y="170478"/>
            <a:ext cx="5222929" cy="1618255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uk-UA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Event-Managers!</a:t>
            </a:r>
            <a:endParaRPr lang="uk-UA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921" y="1606725"/>
            <a:ext cx="6488623" cy="4770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961" y="2278251"/>
            <a:ext cx="46649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планували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організувати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проект у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якому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брали б участь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2-3 тис.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Киян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Ми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сподівалися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наш проект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відвідають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відомі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спеціальні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гості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Хотіли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зробити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атмосферу затишку та комфорту.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82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463" y="4474517"/>
            <a:ext cx="6338807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сновна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частина 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того, що ми планували пройшла дуже вдало.</a:t>
            </a:r>
          </a:p>
          <a:p>
            <a:pPr lvl="0"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 ми сподіваємось, що у наступному році буде ще краще і ми виправимо помилки, які допустили цього року.</a:t>
            </a:r>
            <a:endParaRPr lang="uk-UA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5170">
            <a:off x="1362319" y="704112"/>
            <a:ext cx="4027458" cy="3504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797" y="186235"/>
            <a:ext cx="7160217" cy="428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8341">
            <a:off x="7759478" y="4127841"/>
            <a:ext cx="3827386" cy="24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" y="2956168"/>
            <a:ext cx="5522523" cy="3652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511" y="307384"/>
            <a:ext cx="4876800" cy="48768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8303" y="307384"/>
            <a:ext cx="6204489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Брати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людей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яким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насправді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треба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Брати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відповідальних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людей.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Відповідально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відноситись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Потрібно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було всім прописувати сценарій: що і коли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робити.</a:t>
            </a:r>
            <a:endParaRPr lang="ru-RU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Треба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запрошувати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справжніх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політиків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не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людей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5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Павло Борисович Кузьменко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5895" y="1825625"/>
            <a:ext cx="5467905" cy="4351338"/>
          </a:xfrm>
        </p:spPr>
        <p:txBody>
          <a:bodyPr anchor="ctr">
            <a:normAutofit/>
          </a:bodyPr>
          <a:lstStyle/>
          <a:p>
            <a:r>
              <a:rPr lang="uk-UA" sz="4800" dirty="0" smtClean="0">
                <a:solidFill>
                  <a:schemeClr val="accent6">
                    <a:lumMod val="50000"/>
                  </a:schemeClr>
                </a:solidFill>
              </a:rPr>
              <a:t>Керівник напрямку </a:t>
            </a:r>
            <a:r>
              <a:rPr lang="uk-UA" sz="4800" dirty="0" err="1" smtClean="0">
                <a:solidFill>
                  <a:schemeClr val="accent6">
                    <a:lumMod val="50000"/>
                  </a:schemeClr>
                </a:solidFill>
              </a:rPr>
              <a:t>Івент</a:t>
            </a:r>
            <a:endParaRPr lang="uk-UA" sz="4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2538" y="2549536"/>
            <a:ext cx="4352925" cy="2905104"/>
          </a:xfrm>
        </p:spPr>
      </p:pic>
    </p:spTree>
    <p:extLst>
      <p:ext uri="{BB962C8B-B14F-4D97-AF65-F5344CB8AC3E}">
        <p14:creationId xmlns:p14="http://schemas.microsoft.com/office/powerpoint/2010/main" val="3213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81293">
            <a:off x="553111" y="-363846"/>
            <a:ext cx="5921112" cy="44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5854">
            <a:off x="4582234" y="85017"/>
            <a:ext cx="7302265" cy="547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">
            <a:off x="1442467" y="3227599"/>
            <a:ext cx="4840563" cy="3630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91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85888"/>
            <a:ext cx="12183355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Відпрацювання</a:t>
            </a:r>
            <a:endParaRPr lang="uk-UA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877" y="1610022"/>
            <a:ext cx="10515600" cy="100889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Переведення відео контенту в текстовий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56769"/>
            <a:ext cx="4985551" cy="3620194"/>
          </a:xfrm>
        </p:spPr>
        <p:txBody>
          <a:bodyPr>
            <a:normAutofit/>
          </a:bodyPr>
          <a:lstStyle/>
          <a:p>
            <a:r>
              <a:rPr lang="uk-UA" sz="2400" dirty="0" err="1"/>
              <a:t>Бєлоусова</a:t>
            </a:r>
            <a:r>
              <a:rPr lang="uk-UA" sz="2400" dirty="0"/>
              <a:t> Олександра	9</a:t>
            </a:r>
          </a:p>
          <a:p>
            <a:r>
              <a:rPr lang="uk-UA" sz="2400" dirty="0"/>
              <a:t>Кудрявцева Ольга	9</a:t>
            </a:r>
          </a:p>
          <a:p>
            <a:r>
              <a:rPr lang="uk-UA" sz="2400" dirty="0" err="1"/>
              <a:t>Пшук</a:t>
            </a:r>
            <a:r>
              <a:rPr lang="uk-UA" sz="2400" dirty="0"/>
              <a:t> Михайло	9</a:t>
            </a:r>
          </a:p>
          <a:p>
            <a:r>
              <a:rPr lang="uk-UA" sz="2400" dirty="0"/>
              <a:t>Гусєв Ілля	10</a:t>
            </a:r>
          </a:p>
          <a:p>
            <a:r>
              <a:rPr lang="uk-UA" sz="2400" dirty="0"/>
              <a:t>Кочетова Марія	</a:t>
            </a:r>
            <a:r>
              <a:rPr lang="uk-UA" sz="2400" dirty="0" smtClean="0"/>
              <a:t>10</a:t>
            </a:r>
            <a:endParaRPr lang="uk-UA" sz="2400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740153" y="2556769"/>
            <a:ext cx="5063971" cy="362019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/>
              <a:t>Кучменко</a:t>
            </a:r>
            <a:r>
              <a:rPr lang="uk-UA" sz="2400" dirty="0" smtClean="0"/>
              <a:t> Євген	10</a:t>
            </a:r>
          </a:p>
          <a:p>
            <a:r>
              <a:rPr lang="uk-UA" sz="2400" dirty="0" smtClean="0"/>
              <a:t>Левченко Владислав	10</a:t>
            </a:r>
          </a:p>
          <a:p>
            <a:r>
              <a:rPr lang="uk-UA" sz="2400" dirty="0" err="1" smtClean="0"/>
              <a:t>Ратушнюк</a:t>
            </a:r>
            <a:r>
              <a:rPr lang="uk-UA" sz="2400" dirty="0" smtClean="0"/>
              <a:t> Дарина	10</a:t>
            </a:r>
          </a:p>
          <a:p>
            <a:r>
              <a:rPr lang="uk-UA" sz="2400" dirty="0" err="1" smtClean="0"/>
              <a:t>Слізовська</a:t>
            </a:r>
            <a:r>
              <a:rPr lang="uk-UA" sz="2400" dirty="0" smtClean="0"/>
              <a:t> Софія	10</a:t>
            </a:r>
          </a:p>
          <a:p>
            <a:r>
              <a:rPr lang="uk-UA" sz="2400" dirty="0" err="1" smtClean="0"/>
              <a:t>Степанець</a:t>
            </a:r>
            <a:r>
              <a:rPr lang="uk-UA" sz="2400" dirty="0" smtClean="0"/>
              <a:t> Валерія	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5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485888"/>
            <a:ext cx="12183355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Молодці!</a:t>
            </a:r>
            <a:endParaRPr lang="uk-UA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6384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7713" y="620688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err="1"/>
              <a:t>Лапоманія</a:t>
            </a:r>
            <a:endParaRPr lang="ru-RU" sz="9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9656" y="3284984"/>
            <a:ext cx="740664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897" y="2785334"/>
            <a:ext cx="296227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188640"/>
            <a:ext cx="7498080" cy="936104"/>
          </a:xfrm>
        </p:spPr>
        <p:txBody>
          <a:bodyPr>
            <a:noAutofit/>
          </a:bodyPr>
          <a:lstStyle/>
          <a:p>
            <a:pPr algn="ctr"/>
            <a:r>
              <a:rPr lang="uk-UA" sz="4800" dirty="0"/>
              <a:t>Яка ціль </a:t>
            </a:r>
            <a:r>
              <a:rPr lang="uk-UA" sz="4800" dirty="0" err="1"/>
              <a:t>Лапоманії</a:t>
            </a:r>
            <a:r>
              <a:rPr lang="uk-UA" sz="4800" dirty="0"/>
              <a:t>?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3632" y="1628800"/>
            <a:ext cx="7674056" cy="4619600"/>
          </a:xfrm>
        </p:spPr>
        <p:txBody>
          <a:bodyPr>
            <a:normAutofit/>
          </a:bodyPr>
          <a:lstStyle/>
          <a:p>
            <a:r>
              <a:rPr lang="uk-UA" sz="4000" b="1" dirty="0"/>
              <a:t> Допомогти притулку «Сиріус» </a:t>
            </a:r>
          </a:p>
          <a:p>
            <a:endParaRPr lang="uk-UA" sz="4000" b="1" dirty="0"/>
          </a:p>
          <a:p>
            <a:r>
              <a:rPr lang="uk-UA" sz="4000" b="1" dirty="0"/>
              <a:t> Разом підтримувати собачок з притулку </a:t>
            </a:r>
          </a:p>
          <a:p>
            <a:endParaRPr lang="uk-UA" sz="4000" b="1" dirty="0"/>
          </a:p>
          <a:p>
            <a:r>
              <a:rPr lang="uk-UA" sz="4000" b="1" dirty="0"/>
              <a:t> Розвивати любов до тваринок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2695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Що це  </a:t>
            </a:r>
            <a:r>
              <a:rPr lang="uk-UA" dirty="0" err="1" smtClean="0"/>
              <a:t>Лапоманія</a:t>
            </a:r>
            <a:r>
              <a:rPr lang="uk-UA" dirty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Ярмарок</a:t>
            </a:r>
            <a:r>
              <a:rPr lang="uk-UA" dirty="0" smtClean="0"/>
              <a:t> </a:t>
            </a:r>
          </a:p>
          <a:p>
            <a:pPr marL="596646" indent="-514350">
              <a:buFont typeface="+mj-lt"/>
              <a:buAutoNum type="arabicPeriod"/>
            </a:pPr>
            <a:endParaRPr lang="uk-UA" sz="1100" dirty="0"/>
          </a:p>
          <a:p>
            <a:pPr marL="596646" indent="-514350">
              <a:buFont typeface="+mj-lt"/>
              <a:buAutoNum type="arabicPeriod"/>
            </a:pPr>
            <a:r>
              <a:rPr lang="uk-UA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класи </a:t>
            </a:r>
          </a:p>
          <a:p>
            <a:pPr marL="596646" indent="-514350">
              <a:buFont typeface="+mj-lt"/>
              <a:buAutoNum type="arabicPeriod"/>
            </a:pPr>
            <a:endParaRPr lang="uk-UA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6646" indent="-514350">
              <a:buFont typeface="+mj-lt"/>
              <a:buAutoNum type="arabicPeriod"/>
            </a:pPr>
            <a:r>
              <a:rPr lang="uk-UA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Армреслінг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6646" indent="-514350">
              <a:buFont typeface="+mj-lt"/>
              <a:buAutoNum type="arabicPeriod"/>
            </a:pPr>
            <a:endParaRPr lang="uk-UA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6646" indent="-514350">
              <a:buFont typeface="+mj-lt"/>
              <a:buAutoNum type="arabicPeriod"/>
            </a:pPr>
            <a:r>
              <a:rPr lang="uk-UA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Квест-клас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6646" indent="-514350">
              <a:buFont typeface="+mj-lt"/>
              <a:buAutoNum type="arabicPeriod"/>
            </a:pPr>
            <a:endParaRPr lang="uk-UA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96646" indent="-514350">
              <a:buFont typeface="+mj-lt"/>
              <a:buAutoNum type="arabicPeriod"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Поїздка до притулку </a:t>
            </a:r>
          </a:p>
          <a:p>
            <a:pPr marL="596646" indent="-514350">
              <a:buFont typeface="+mj-lt"/>
              <a:buAutoNum type="arabicPeriod"/>
            </a:pP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7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/>
              <a:t>Коли</a:t>
            </a:r>
            <a:r>
              <a:rPr lang="ru-RU" sz="6600" b="1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5640" y="1844824"/>
            <a:ext cx="7602048" cy="46805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листопада – </a:t>
            </a:r>
            <a:r>
              <a:rPr lang="uk-U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вівторок</a:t>
            </a:r>
          </a:p>
          <a:p>
            <a:pPr marL="82296" indent="0">
              <a:buNone/>
            </a:pP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>
              <a:buNone/>
            </a:pP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10:10 – 10:30 </a:t>
            </a:r>
          </a:p>
          <a:p>
            <a:pPr marL="82296" indent="0">
              <a:buNone/>
            </a:pP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2) 11:55 – 12:15</a:t>
            </a:r>
          </a:p>
          <a:p>
            <a:pPr marL="82296" indent="0">
              <a:buNone/>
            </a:pP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3) 13:40 – 14:00  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8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11659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err="1"/>
              <a:t>Що</a:t>
            </a:r>
            <a:r>
              <a:rPr lang="ru-RU" sz="5400" dirty="0"/>
              <a:t> </a:t>
            </a:r>
            <a:r>
              <a:rPr lang="ru-RU" sz="5400" dirty="0" err="1"/>
              <a:t>приносити</a:t>
            </a:r>
            <a:r>
              <a:rPr lang="ru-RU" sz="5400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648" y="1124744"/>
            <a:ext cx="7498080" cy="5410200"/>
          </a:xfrm>
        </p:spPr>
        <p:txBody>
          <a:bodyPr/>
          <a:lstStyle/>
          <a:p>
            <a:pPr marL="82296" indent="0" algn="ctr">
              <a:buNone/>
            </a:pPr>
            <a:r>
              <a:rPr lang="uk-UA" sz="3600" b="1" u="sng" dirty="0"/>
              <a:t>Ярмарок</a:t>
            </a:r>
          </a:p>
          <a:p>
            <a:r>
              <a:rPr lang="uk-UA" sz="3600" dirty="0"/>
              <a:t>Будь-які непотрібні речі </a:t>
            </a:r>
          </a:p>
          <a:p>
            <a:r>
              <a:rPr lang="en-US" sz="3600" dirty="0"/>
              <a:t>HANDMADE</a:t>
            </a:r>
          </a:p>
          <a:p>
            <a:r>
              <a:rPr lang="uk-UA" sz="3600" dirty="0"/>
              <a:t>Солодощі </a:t>
            </a:r>
          </a:p>
          <a:p>
            <a:endParaRPr lang="uk-UA" sz="1100" dirty="0"/>
          </a:p>
          <a:p>
            <a:pPr marL="82296" indent="0" algn="ctr">
              <a:buNone/>
            </a:pPr>
            <a:r>
              <a:rPr lang="uk-UA" sz="3600" b="1" u="sng" dirty="0"/>
              <a:t>Притулок «</a:t>
            </a:r>
            <a:r>
              <a:rPr lang="uk-UA" sz="3600" b="1" u="sng" dirty="0" err="1"/>
              <a:t>Сириус</a:t>
            </a:r>
            <a:r>
              <a:rPr lang="uk-UA" sz="3600" b="1" u="sng" dirty="0"/>
              <a:t>»</a:t>
            </a:r>
          </a:p>
          <a:p>
            <a:r>
              <a:rPr lang="uk-UA" sz="3600" dirty="0"/>
              <a:t>Корм</a:t>
            </a:r>
          </a:p>
          <a:p>
            <a:r>
              <a:rPr lang="uk-UA" sz="3600" dirty="0"/>
              <a:t>Іграшки</a:t>
            </a:r>
          </a:p>
          <a:p>
            <a:r>
              <a:rPr lang="uk-UA" sz="3600" dirty="0"/>
              <a:t>Будь-які інші речі </a:t>
            </a:r>
          </a:p>
          <a:p>
            <a:endParaRPr lang="uk-UA" b="1" u="sng" dirty="0" smtClean="0"/>
          </a:p>
          <a:p>
            <a:pPr marL="82296" indent="0" algn="ctr">
              <a:buNone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32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404664"/>
            <a:ext cx="7498080" cy="5602634"/>
          </a:xfrm>
        </p:spPr>
        <p:txBody>
          <a:bodyPr>
            <a:normAutofit/>
          </a:bodyPr>
          <a:lstStyle/>
          <a:p>
            <a:pPr algn="ctr"/>
            <a:r>
              <a:rPr lang="uk-UA" sz="5400" dirty="0"/>
              <a:t>Організатор проекту</a:t>
            </a:r>
            <a:r>
              <a:rPr lang="uk-UA" sz="6000" dirty="0"/>
              <a:t>:</a:t>
            </a:r>
            <a:br>
              <a:rPr lang="uk-UA" sz="6000" dirty="0"/>
            </a:br>
            <a:r>
              <a:rPr lang="uk-UA" sz="6000" b="1" u="sng" dirty="0"/>
              <a:t>Марія </a:t>
            </a:r>
            <a:r>
              <a:rPr lang="uk-UA" sz="6000" b="1" u="sng" dirty="0" err="1"/>
              <a:t>Порецькова</a:t>
            </a:r>
            <a:r>
              <a:rPr lang="uk-UA" sz="6000" b="1" u="sng" dirty="0"/>
              <a:t> </a:t>
            </a:r>
            <a:br>
              <a:rPr lang="uk-UA" sz="6000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en-US" sz="4800" dirty="0">
                <a:hlinkClick r:id="rId2"/>
              </a:rPr>
              <a:t>masha@poretskov.com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sz="6000" dirty="0"/>
              <a:t>067 – 335 – 69 - 61</a:t>
            </a:r>
            <a:r>
              <a:rPr lang="uk-UA" sz="6000" dirty="0"/>
              <a:t/>
            </a:r>
            <a:br>
              <a:rPr lang="uk-UA" sz="60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6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5400000">
            <a:off x="5672137" y="-5672136"/>
            <a:ext cx="847723" cy="12191999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38200" y="2286000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solidFill>
                  <a:srgbClr val="00B0F0"/>
                </a:solidFill>
              </a:rPr>
              <a:t>3</a:t>
            </a:r>
            <a:endParaRPr lang="en-US" sz="8800" dirty="0">
              <a:solidFill>
                <a:srgbClr val="00B0F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66167" y="2566315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solidFill>
                  <a:srgbClr val="00B0F0"/>
                </a:solidFill>
              </a:rPr>
              <a:t>13</a:t>
            </a:r>
            <a:endParaRPr lang="en-US" sz="7200" dirty="0">
              <a:solidFill>
                <a:srgbClr val="00B0F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406792" y="3605360"/>
            <a:ext cx="2295195" cy="229519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</a:rPr>
              <a:t>0?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86999" y="2741061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B0F0"/>
                </a:solidFill>
              </a:rPr>
              <a:t>91</a:t>
            </a:r>
            <a:endParaRPr lang="en-US" sz="5400" dirty="0">
              <a:solidFill>
                <a:srgbClr val="00B0F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4019" y="4015464"/>
            <a:ext cx="1070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Паралелі</a:t>
            </a: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22886" y="4284728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Проектів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676837" y="4485332"/>
            <a:ext cx="98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Ліцеїсти</a:t>
            </a: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83961" y="6014192"/>
            <a:ext cx="3003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Відпрацьовуватимуть</a:t>
            </a:r>
            <a:endParaRPr lang="en-US" dirty="0"/>
          </a:p>
        </p:txBody>
      </p:sp>
      <p:sp>
        <p:nvSpPr>
          <p:cNvPr id="17" name="Овал 16"/>
          <p:cNvSpPr/>
          <p:nvPr/>
        </p:nvSpPr>
        <p:spPr>
          <a:xfrm>
            <a:off x="2299217" y="4284728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solidFill>
                  <a:srgbClr val="00B0F0"/>
                </a:solidFill>
              </a:rPr>
              <a:t>2</a:t>
            </a:r>
            <a:endParaRPr lang="en-US" sz="8800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45036" y="6014192"/>
            <a:ext cx="94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Захисти</a:t>
            </a: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5888"/>
            <a:ext cx="12183355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ІІ модуль 2017</a:t>
            </a:r>
            <a:endParaRPr lang="uk-UA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7906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92785"/>
            <a:ext cx="8723050" cy="4350058"/>
          </a:xfrm>
        </p:spPr>
        <p:txBody>
          <a:bodyPr/>
          <a:lstStyle/>
          <a:p>
            <a:r>
              <a:rPr lang="uk-UA" dirty="0" smtClean="0"/>
              <a:t>29 листопада співбесіди</a:t>
            </a:r>
          </a:p>
          <a:p>
            <a:r>
              <a:rPr lang="uk-UA" dirty="0" smtClean="0"/>
              <a:t>6 грудня формування команд</a:t>
            </a:r>
          </a:p>
          <a:p>
            <a:r>
              <a:rPr lang="uk-UA" dirty="0" smtClean="0"/>
              <a:t>27 грудня новорічний концерт</a:t>
            </a:r>
          </a:p>
          <a:p>
            <a:r>
              <a:rPr lang="uk-UA" dirty="0" smtClean="0"/>
              <a:t>17 січня підготовка презентації</a:t>
            </a:r>
          </a:p>
          <a:p>
            <a:r>
              <a:rPr lang="uk-UA" dirty="0" smtClean="0"/>
              <a:t>24 січня презентація першої частини формування нових команд</a:t>
            </a:r>
          </a:p>
          <a:p>
            <a:r>
              <a:rPr lang="uk-UA" dirty="0" smtClean="0"/>
              <a:t>23 березня захист модулю</a:t>
            </a:r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12522"/>
            <a:ext cx="12183355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ІІ модуль</a:t>
            </a:r>
            <a:endParaRPr lang="uk-UA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6109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5400000">
            <a:off x="5672137" y="-5672136"/>
            <a:ext cx="847723" cy="12191999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38200" y="2286000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solidFill>
                  <a:srgbClr val="00B0F0"/>
                </a:solidFill>
              </a:rPr>
              <a:t>2</a:t>
            </a:r>
            <a:endParaRPr lang="en-US" sz="8800" dirty="0">
              <a:solidFill>
                <a:srgbClr val="00B0F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66167" y="2566315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solidFill>
                  <a:srgbClr val="00B0F0"/>
                </a:solidFill>
              </a:rPr>
              <a:t>10</a:t>
            </a:r>
            <a:endParaRPr lang="en-US" sz="7200" dirty="0">
              <a:solidFill>
                <a:srgbClr val="00B0F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515224" y="2037000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00B0F0"/>
                </a:solidFill>
              </a:rPr>
              <a:t>10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286999" y="2741061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00B0F0"/>
                </a:solidFill>
              </a:rPr>
              <a:t>67</a:t>
            </a:r>
            <a:endParaRPr lang="en-US" sz="5400" dirty="0">
              <a:solidFill>
                <a:srgbClr val="00B0F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4019" y="4015464"/>
            <a:ext cx="1070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Паралелі</a:t>
            </a: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22886" y="4284728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Проектів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676837" y="4485332"/>
            <a:ext cx="98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Ліцеїсти</a:t>
            </a: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458080" y="3766464"/>
            <a:ext cx="2305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Відпрацьовуватимуть</a:t>
            </a:r>
            <a:endParaRPr lang="en-US" dirty="0"/>
          </a:p>
        </p:txBody>
      </p:sp>
      <p:sp>
        <p:nvSpPr>
          <p:cNvPr id="15" name="Овал 14"/>
          <p:cNvSpPr/>
          <p:nvPr/>
        </p:nvSpPr>
        <p:spPr>
          <a:xfrm>
            <a:off x="2610797" y="3973601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solidFill>
                  <a:srgbClr val="00B0F0"/>
                </a:solidFill>
              </a:rPr>
              <a:t>12</a:t>
            </a:r>
            <a:endParaRPr lang="en-US" sz="7200" dirty="0">
              <a:solidFill>
                <a:srgbClr val="00B0F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67516" y="5692014"/>
            <a:ext cx="92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Зустрічі</a:t>
            </a:r>
            <a:endParaRPr lang="en-US" dirty="0"/>
          </a:p>
        </p:txBody>
      </p:sp>
      <p:sp>
        <p:nvSpPr>
          <p:cNvPr id="17" name="Овал 16"/>
          <p:cNvSpPr/>
          <p:nvPr/>
        </p:nvSpPr>
        <p:spPr>
          <a:xfrm>
            <a:off x="107100" y="4485332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 smtClean="0">
                <a:solidFill>
                  <a:srgbClr val="00B0F0"/>
                </a:solidFill>
              </a:rPr>
              <a:t>1</a:t>
            </a:r>
            <a:endParaRPr lang="en-US" sz="8800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2919" y="6214796"/>
            <a:ext cx="940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Захисти</a:t>
            </a:r>
            <a:endParaRPr lang="en-US" dirty="0"/>
          </a:p>
        </p:txBody>
      </p:sp>
      <p:sp>
        <p:nvSpPr>
          <p:cNvPr id="19" name="Овал 18"/>
          <p:cNvSpPr/>
          <p:nvPr/>
        </p:nvSpPr>
        <p:spPr>
          <a:xfrm>
            <a:off x="8524873" y="4284728"/>
            <a:ext cx="1762125" cy="1762125"/>
          </a:xfrm>
          <a:prstGeom prst="ellipse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rgbClr val="00B0F0"/>
                </a:solidFill>
              </a:rPr>
              <a:t>1</a:t>
            </a:r>
            <a:endParaRPr lang="en-US" sz="8000" dirty="0">
              <a:solidFill>
                <a:srgbClr val="00B0F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49133" y="5898267"/>
            <a:ext cx="12378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/>
              <a:t>М18</a:t>
            </a:r>
            <a:endParaRPr lang="en-US" sz="4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5888"/>
            <a:ext cx="12183355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 модуль 2017</a:t>
            </a:r>
            <a:endParaRPr lang="uk-UA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Назва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кількість</a:t>
            </a:r>
            <a:endParaRPr lang="en-US" sz="4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24840" y="5472629"/>
            <a:ext cx="108806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b="1" dirty="0" smtClean="0">
                <a:solidFill>
                  <a:schemeClr val="accent6">
                    <a:lumMod val="75000"/>
                  </a:schemeClr>
                </a:solidFill>
              </a:rPr>
              <a:t>Чим будете займатись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Результат \ продукт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Хто потрібен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Спосіб відбору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75386" y="1489719"/>
            <a:ext cx="6519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chemeClr val="accent6">
                    <a:lumMod val="75000"/>
                  </a:schemeClr>
                </a:solidFill>
              </a:rPr>
              <a:t>Опис \ зміст проекту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2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Кроки зростання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6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24840" y="5472629"/>
            <a:ext cx="10880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Створення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плану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проектів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набору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ліцеїстів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визначити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якості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нам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потрібні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майбутніх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ліцеїстах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Створоти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запит на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наступний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модуль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проектів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Програма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проектів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набору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ліцеїстів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Запит на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створення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проектів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наступний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модуль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Круті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новачки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Ініціативні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Креативні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Люблячі ліцей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Мотиваційний лист, співбесіда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619469"/>
            <a:ext cx="65197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Програма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проектів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для набору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ліцеїстів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наступний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навчальний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рік</a:t>
            </a:r>
            <a:endParaRPr lang="en-US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Інфо</a:t>
            </a:r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стіна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6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Дизайнерська розробка наповнення; Розрахунок матеріалів та ресурсів; Бюджет дизайнерського проекту: матеріали, інструменти, логістика, закупівлі; Втілення ідеї в життя: етапи, специфіка роботи з матеріалами, долучення виконавців; 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Перевтілена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ефективна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стіна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вчительської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Ініціативні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Креативні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Люблячі ліцей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Зробити стіну біля вчительської функціональною та інформаційною. помістивши інформацію про ліцей та його співробітників, залишивши місце для додаткової стіни оголошень.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Фітнес менеджери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Навчити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потренувати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ліцеїстів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гідного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виступу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турнірі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тенісу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, т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</a:rPr>
              <a:t>ренування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з настільного тенісу</a:t>
            </a:r>
            <a:endParaRPr lang="en-US" sz="28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Виступ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турнірі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тенісу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Підготовка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турніру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по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тенісу</a:t>
            </a:r>
            <a:endParaRPr lang="en-US" sz="13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Майстерня управління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15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Підготовка управлінців та підприємців</a:t>
            </a:r>
            <a:endParaRPr lang="en-US" sz="413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 err="1">
                <a:solidFill>
                  <a:schemeClr val="accent6">
                    <a:lumMod val="50000"/>
                  </a:schemeClr>
                </a:solidFill>
              </a:rPr>
              <a:t>ПАСи</a:t>
            </a:r>
            <a:endParaRPr lang="en-US" sz="13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Організація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ПАСів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упралінська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підготвка</a:t>
            </a:r>
            <a:endParaRPr lang="en-US" sz="13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Board game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2.0, 2.1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Перша частина - </a:t>
            </a:r>
            <a:r>
              <a:rPr lang="uk-UA" sz="2800" b="1" dirty="0" err="1">
                <a:solidFill>
                  <a:schemeClr val="accent6">
                    <a:lumMod val="50000"/>
                  </a:schemeClr>
                </a:solidFill>
              </a:rPr>
              <a:t>випрацювання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та узгодження концепції гри, її правил, вигляду тощо, друга - дизайн гри та пошук ресурсів для її роздруківки та реалізації.</a:t>
            </a:r>
            <a:endParaRPr lang="en-US" sz="19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Настільна гра</a:t>
            </a:r>
            <a:endParaRPr lang="en-US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Ініціативні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Креативні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Співбесіда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Створити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власну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настільну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КЛБ.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Напрямок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та формат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як і дизайн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обирає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команда проекту.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Розробка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впровадження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життя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настільної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гри</a:t>
            </a:r>
            <a:endParaRPr lang="en-US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Дослідити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існуючі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моделі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роботів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запропонувати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свою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діючу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роботизовану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ІТ систему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Робототехніка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7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Вивчення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існуючих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створення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нових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</a:rPr>
              <a:t>роботизованих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систем ІТ</a:t>
            </a:r>
            <a:endParaRPr lang="en-US" sz="3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Відеоробот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зйомок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та фото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Співбесіда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Event managers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15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створення святкового 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настрою.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Класний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план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святкового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дня =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конкурси+лотерея+концерт+гарний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настрій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Концепція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концерту та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святкового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дня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хочуть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бути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майбутньому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організаторами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масових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заходів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Мотиваційний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</a:rPr>
              <a:t>лист+співбесіда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створення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класного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Новорічного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концерту 27.12.2017</a:t>
            </a:r>
            <a:endParaRPr lang="en-US" sz="1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Networking game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8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творення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Правил,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системи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всіх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необхідних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ресурсів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реалізації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задуманої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гри</a:t>
            </a:r>
            <a:endParaRPr lang="en-US" sz="28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Правила, система та ресурс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необхідний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проведення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Проведена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гра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Ініціативні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Креативні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Люблячі ліцей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Запустити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ліцеї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довготривалу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гру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тренування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комунікативних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навичок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серед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ліцеїстів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вміння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налаштовувати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використовувати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контакти</a:t>
            </a:r>
            <a:endParaRPr lang="en-US" sz="115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WWW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2.0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6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Створите бізнес план, навчитесь розподіляти ролі та обов’язки, Визначати необхідний ресурс для досягнення мрії, створювати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фінансови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та маркетинговий план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Платформа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репетиторів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учнів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Співбесіда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Сайт – платформа для комунікації між учнями та репетиторами, в ролі яких виступають як студенти так і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школяри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5400000">
            <a:off x="5672137" y="-5672136"/>
            <a:ext cx="847723" cy="12191999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5888"/>
            <a:ext cx="12183355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79034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Захист</a:t>
            </a:r>
            <a:endParaRPr lang="uk-UA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4 хв захист</a:t>
            </a:r>
          </a:p>
          <a:p>
            <a:r>
              <a:rPr lang="uk-UA" sz="3600" dirty="0" smtClean="0"/>
              <a:t>1 хв питання</a:t>
            </a:r>
          </a:p>
          <a:p>
            <a:r>
              <a:rPr lang="uk-UA" sz="3600" dirty="0" smtClean="0"/>
              <a:t>2 хв запитання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60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КЛБ медіа груп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Наповнення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сайту КЛБ,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друк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газети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Ми+Ви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(?),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ведення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сторінки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КЛБ у ФБ,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Інстаграмі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тощо</a:t>
            </a:r>
            <a:endParaRPr lang="en-US" sz="28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Перевтілена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ефективна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стіна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вчительської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Особисті вподобання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Піар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ліцею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засобами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соцмереж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, на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сайті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</a:rPr>
              <a:t>ліцею</a:t>
            </a:r>
            <a:endParaRPr lang="en-US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Авангврд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9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</a:t>
            </a:r>
            <a:endParaRPr lang="en-US" sz="9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5690" y="5209297"/>
            <a:ext cx="10880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Ставити інтелектуальні функції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Мислення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Постановка інтелектуальних функцій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007006" y="1038688"/>
            <a:ext cx="6880194" cy="193533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-1" y="-1"/>
            <a:ext cx="12192003" cy="13436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Равнобедренный треугольник 3"/>
          <p:cNvSpPr/>
          <p:nvPr/>
        </p:nvSpPr>
        <p:spPr>
          <a:xfrm rot="5400000" flipH="1">
            <a:off x="5424154" y="-5424156"/>
            <a:ext cx="1343693" cy="12192003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813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SMM project</a:t>
            </a:r>
            <a:endParaRPr lang="en-US" sz="7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21" y="210180"/>
            <a:ext cx="2611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2.1</a:t>
            </a:r>
            <a:endParaRPr lang="en-US" sz="5400" dirty="0"/>
          </a:p>
        </p:txBody>
      </p:sp>
      <p:sp>
        <p:nvSpPr>
          <p:cNvPr id="9" name="Овал 8"/>
          <p:cNvSpPr/>
          <p:nvPr/>
        </p:nvSpPr>
        <p:spPr>
          <a:xfrm>
            <a:off x="433921" y="1455938"/>
            <a:ext cx="2068497" cy="20684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3</a:t>
            </a:r>
            <a:endParaRPr lang="en-US" sz="13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920" y="5209297"/>
            <a:ext cx="11453279" cy="193533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720249" y="5168858"/>
            <a:ext cx="108806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Висвітлювати всі етапи проектної діяльності, створити цінність </a:t>
            </a:r>
            <a:r>
              <a:rPr lang="uk-UA" sz="2800" b="1" dirty="0" err="1">
                <a:solidFill>
                  <a:schemeClr val="accent6">
                    <a:lumMod val="50000"/>
                  </a:schemeClr>
                </a:solidFill>
              </a:rPr>
              <a:t>залученості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в проектну діяльність. Створити цінність "проектної школи КЛБ" як однієї із цінностей Ліцею і як спосіб залучення нових ліцеїстів.</a:t>
            </a:r>
            <a:endParaRPr lang="en-US" sz="19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82643" y="3161719"/>
            <a:ext cx="4826715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Сторінка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"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проектної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школи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КЛБ" у ФБ та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Instagram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Контент план до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завершення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навчального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року.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Підписники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ці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сторінки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8645" y="3161719"/>
            <a:ext cx="2648052" cy="193533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Мої </a:t>
            </a: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</a:rPr>
              <a:t>бусінки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Співбесіда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208" y="1382361"/>
            <a:ext cx="6519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Сторінка в соціальних мережах ФБ,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Instagram,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для висвітлення проектної діяльності ліцеїстів на 4х парах. Висвітлення всіх етапів проектної діяльності.</a:t>
            </a:r>
            <a:endParaRPr lang="en-US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Бланк самовизначення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085" y="1180730"/>
            <a:ext cx="13166167" cy="6400800"/>
          </a:xfrm>
        </p:spPr>
      </p:pic>
    </p:spTree>
    <p:extLst>
      <p:ext uri="{BB962C8B-B14F-4D97-AF65-F5344CB8AC3E}">
        <p14:creationId xmlns:p14="http://schemas.microsoft.com/office/powerpoint/2010/main" val="37185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new projects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3415" y="2166151"/>
            <a:ext cx="4791975" cy="451873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SMM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project</a:t>
            </a:r>
          </a:p>
          <a:p>
            <a:r>
              <a:rPr lang="uk-U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КЛБ медіа </a:t>
            </a:r>
            <a:r>
              <a:rPr lang="uk-UA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груп</a:t>
            </a:r>
          </a:p>
          <a:p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WWW</a:t>
            </a: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Networking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game</a:t>
            </a:r>
          </a:p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Event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managers</a:t>
            </a:r>
          </a:p>
          <a:p>
            <a:r>
              <a:rPr lang="uk-UA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Робототехніка</a:t>
            </a:r>
            <a:endParaRPr lang="en-US" sz="32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5390" y="2286000"/>
            <a:ext cx="5335480" cy="427903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Board game</a:t>
            </a:r>
          </a:p>
          <a:p>
            <a:r>
              <a:rPr lang="uk-U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Майстерня управління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Фітнес менеджери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uk-UA" sz="32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Авангврд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uk-UA" sz="32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Інфо</a:t>
            </a:r>
            <a:r>
              <a:rPr lang="uk-U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стіна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uk-U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Кроки зростання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95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631950" y="1857376"/>
            <a:ext cx="9036050" cy="1901825"/>
          </a:xfrm>
        </p:spPr>
        <p:txBody>
          <a:bodyPr/>
          <a:lstStyle/>
          <a:p>
            <a:pPr eaLnBrk="1" hangingPunct="1"/>
            <a:r>
              <a:rPr lang="ru-RU" altLang="ru-RU" sz="4000"/>
              <a:t>«Атестація з ліцейського стандарту» 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773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hape 86"/>
          <p:cNvSpPr>
            <a:spLocks noGrp="1"/>
          </p:cNvSpPr>
          <p:nvPr>
            <p:ph type="title"/>
          </p:nvPr>
        </p:nvSpPr>
        <p:spPr>
          <a:xfrm>
            <a:off x="1611313" y="404814"/>
            <a:ext cx="9034462" cy="720725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Завдання до атестації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524000" y="1341439"/>
            <a:ext cx="9144000" cy="600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ru-RU" sz="2400" dirty="0">
                <a:latin typeface="Arial" charset="0"/>
                <a:cs typeface="Arial" charset="0"/>
              </a:rPr>
              <a:t>Через </a:t>
            </a:r>
            <a:r>
              <a:rPr lang="ru-RU" sz="2400" dirty="0" err="1">
                <a:latin typeface="Arial" charset="0"/>
                <a:cs typeface="Arial" charset="0"/>
              </a:rPr>
              <a:t>корпоративну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cs typeface="Arial" charset="0"/>
              </a:rPr>
              <a:t>пошту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cs typeface="Arial" charset="0"/>
              </a:rPr>
              <a:t>чи</a:t>
            </a:r>
            <a:r>
              <a:rPr lang="ru-RU" sz="2400" dirty="0">
                <a:latin typeface="Arial" charset="0"/>
                <a:cs typeface="Arial" charset="0"/>
              </a:rPr>
              <a:t> за </a:t>
            </a:r>
            <a:r>
              <a:rPr lang="ru-RU" sz="2400" dirty="0" err="1">
                <a:latin typeface="Arial" charset="0"/>
                <a:cs typeface="Arial" charset="0"/>
              </a:rPr>
              <a:t>цим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cs typeface="Arial" charset="0"/>
              </a:rPr>
              <a:t>посиланням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uk-UA" sz="2400" i="1" u="sng" dirty="0">
                <a:latin typeface="Arial" charset="0"/>
                <a:cs typeface="Arial" charset="0"/>
                <a:hlinkClick r:id="rId3"/>
              </a:rPr>
              <a:t>https://klb.education/our-portal/for-students.html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uk-UA" sz="2400" dirty="0">
                <a:latin typeface="Arial" charset="0"/>
                <a:cs typeface="Arial" charset="0"/>
              </a:rPr>
              <a:t>заповнити </a:t>
            </a:r>
            <a:r>
              <a:rPr lang="uk-UA" sz="2400" dirty="0" err="1">
                <a:latin typeface="Arial" charset="0"/>
                <a:cs typeface="Arial" charset="0"/>
              </a:rPr>
              <a:t>гугл</a:t>
            </a:r>
            <a:r>
              <a:rPr lang="uk-UA" sz="2400" dirty="0">
                <a:latin typeface="Arial" charset="0"/>
                <a:cs typeface="Arial" charset="0"/>
              </a:rPr>
              <a:t> форму</a:t>
            </a:r>
            <a:r>
              <a:rPr lang="en-US" sz="24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>
                <a:latin typeface="Arial" charset="0"/>
                <a:cs typeface="Arial" charset="0"/>
              </a:rPr>
              <a:t>«Звіт з навчання у ліцейському стандарті»</a:t>
            </a:r>
            <a:r>
              <a:rPr lang="uk-UA" sz="2400" dirty="0"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buFontTx/>
              <a:buAutoNum type="arabicParenR"/>
              <a:defRPr/>
            </a:pPr>
            <a:endParaRPr lang="ru-RU" sz="24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ru-RU" sz="2400" dirty="0" err="1">
                <a:latin typeface="Arial" charset="0"/>
                <a:cs typeface="Arial" charset="0"/>
              </a:rPr>
              <a:t>Підписати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400" b="1" dirty="0">
                <a:latin typeface="Arial" charset="0"/>
                <a:cs typeface="Arial" charset="0"/>
              </a:rPr>
              <a:t>«</a:t>
            </a:r>
            <a:r>
              <a:rPr lang="ru-RU" sz="2400" b="1" dirty="0" err="1">
                <a:latin typeface="Arial" charset="0"/>
                <a:cs typeface="Arial" charset="0"/>
              </a:rPr>
              <a:t>Індивідуальний</a:t>
            </a:r>
            <a:r>
              <a:rPr lang="ru-RU" sz="2400" b="1" dirty="0"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latin typeface="Arial" charset="0"/>
                <a:cs typeface="Arial" charset="0"/>
              </a:rPr>
              <a:t>атестаційний</a:t>
            </a:r>
            <a:r>
              <a:rPr lang="ru-RU" sz="2400" b="1" dirty="0">
                <a:latin typeface="Arial" charset="0"/>
                <a:cs typeface="Arial" charset="0"/>
              </a:rPr>
              <a:t> лист.»</a:t>
            </a:r>
          </a:p>
          <a:p>
            <a:pPr marL="342900" indent="-342900">
              <a:buFontTx/>
              <a:buAutoNum type="arabicParenR"/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ru-RU" sz="2400" dirty="0" err="1">
                <a:latin typeface="Arial" charset="0"/>
                <a:cs typeface="Arial" charset="0"/>
              </a:rPr>
              <a:t>Підготувати</a:t>
            </a:r>
            <a:r>
              <a:rPr lang="ru-RU" sz="2400" dirty="0"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latin typeface="Arial" charset="0"/>
                <a:cs typeface="Arial" charset="0"/>
              </a:rPr>
              <a:t>виступ</a:t>
            </a:r>
            <a:r>
              <a:rPr lang="ru-RU" sz="2400" dirty="0">
                <a:latin typeface="Arial" charset="0"/>
                <a:cs typeface="Arial" charset="0"/>
              </a:rPr>
              <a:t> до 3 </a:t>
            </a:r>
            <a:r>
              <a:rPr lang="ru-RU" sz="2400" dirty="0" err="1">
                <a:latin typeface="Arial" charset="0"/>
                <a:cs typeface="Arial" charset="0"/>
              </a:rPr>
              <a:t>хв</a:t>
            </a:r>
            <a:r>
              <a:rPr lang="ru-RU" sz="2400" dirty="0">
                <a:latin typeface="Arial" charset="0"/>
                <a:cs typeface="Arial" charset="0"/>
              </a:rPr>
              <a:t>.:</a:t>
            </a:r>
          </a:p>
          <a:p>
            <a:pPr marL="542925" indent="-95250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uk-UA" sz="2400" dirty="0">
                <a:latin typeface="Arial" charset="0"/>
                <a:cs typeface="Arial" charset="0"/>
              </a:rPr>
              <a:t>Чому навчився (у ліцеї і поза ним)?</a:t>
            </a:r>
          </a:p>
          <a:p>
            <a:pPr marL="542925" indent="-95250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uk-UA" sz="2400" dirty="0">
                <a:latin typeface="Arial" charset="0"/>
                <a:cs typeface="Arial" charset="0"/>
              </a:rPr>
              <a:t>Чому хотів навчитися але не навчився? Чому так сталося?</a:t>
            </a:r>
          </a:p>
          <a:p>
            <a:pPr marL="542925" indent="-95250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uk-UA" sz="2400" dirty="0">
                <a:latin typeface="Arial" charset="0"/>
                <a:cs typeface="Arial" charset="0"/>
              </a:rPr>
              <a:t>Чому планую навчитися наступного року (у ліцеї і поза ним)?</a:t>
            </a:r>
          </a:p>
          <a:p>
            <a:pPr marL="542925" indent="-95250"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uk-UA" sz="2400" dirty="0">
                <a:latin typeface="Arial" charset="0"/>
                <a:cs typeface="Arial" charset="0"/>
              </a:rPr>
              <a:t>Побажання на наступний семестр до організації навчально-виховного середовища ліцею.</a:t>
            </a:r>
          </a:p>
          <a:p>
            <a:pPr marL="342900" indent="371475"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endParaRPr lang="ru-RU" sz="24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sz="2400" b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sz="2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27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526" y="1484314"/>
            <a:ext cx="932497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592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86"/>
          <p:cNvSpPr>
            <a:spLocks noGrp="1"/>
          </p:cNvSpPr>
          <p:nvPr>
            <p:ph type="title"/>
          </p:nvPr>
        </p:nvSpPr>
        <p:spPr>
          <a:xfrm>
            <a:off x="550863" y="22225"/>
            <a:ext cx="9034463" cy="838200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Графік атестації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47851" y="836613"/>
          <a:ext cx="8569325" cy="5943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3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5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  </a:t>
                      </a:r>
                      <a:r>
                        <a:rPr lang="ru-RU" sz="2400" b="1" dirty="0" err="1">
                          <a:effectLst/>
                        </a:rPr>
                        <a:t>Клас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Дата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Час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</a:rPr>
                        <a:t>Аудиторія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</a:t>
                      </a:r>
                      <a:r>
                        <a:rPr lang="en-US" sz="2400" dirty="0" smtClean="0">
                          <a:effectLst/>
                        </a:rPr>
                        <a:t>-</a:t>
                      </a:r>
                      <a:r>
                        <a:rPr lang="ru-RU" sz="2400" dirty="0" smtClean="0">
                          <a:effectLst/>
                        </a:rPr>
                        <a:t>а </a:t>
                      </a:r>
                      <a:r>
                        <a:rPr lang="ru-RU" sz="2400" dirty="0" err="1" smtClean="0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13</a:t>
                      </a:r>
                      <a:r>
                        <a:rPr lang="ru-RU" sz="2400" dirty="0" smtClean="0">
                          <a:effectLst/>
                        </a:rPr>
                        <a:t>.</a:t>
                      </a:r>
                      <a:r>
                        <a:rPr lang="en-US" sz="2400" dirty="0" smtClean="0">
                          <a:effectLst/>
                        </a:rPr>
                        <a:t>12</a:t>
                      </a:r>
                      <a:r>
                        <a:rPr lang="ru-RU" sz="2400" dirty="0" smtClean="0">
                          <a:effectLst/>
                        </a:rPr>
                        <a:t>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r>
                        <a:rPr lang="uk-UA" sz="2400" dirty="0" smtClean="0">
                          <a:effectLst/>
                        </a:rPr>
                        <a:t>2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15</a:t>
                      </a:r>
                      <a:r>
                        <a:rPr lang="ru-RU" sz="2400" dirty="0" smtClean="0">
                          <a:effectLst/>
                        </a:rPr>
                        <a:t>-1</a:t>
                      </a:r>
                      <a:r>
                        <a:rPr lang="uk-UA" sz="2400" dirty="0" smtClean="0">
                          <a:effectLst/>
                        </a:rPr>
                        <a:t>4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30 (3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</a:t>
                      </a:r>
                      <a:r>
                        <a:rPr lang="ru-RU" sz="2400" baseline="0" dirty="0" smtClean="0">
                          <a:effectLst/>
                        </a:rPr>
                        <a:t>- б </a:t>
                      </a:r>
                      <a:r>
                        <a:rPr lang="ru-RU" sz="2400" baseline="0" dirty="0" err="1" smtClean="0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6.12.17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10:30-11:55 (2)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8-а </a:t>
                      </a:r>
                      <a:r>
                        <a:rPr lang="ru-RU" sz="2400" dirty="0" err="1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20.12.17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10:30-11:55 (2)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8-б клас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7.12.17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r>
                        <a:rPr lang="uk-UA" sz="2400" dirty="0" smtClean="0">
                          <a:effectLst/>
                        </a:rPr>
                        <a:t>2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15</a:t>
                      </a:r>
                      <a:r>
                        <a:rPr lang="ru-RU" sz="2400" dirty="0" smtClean="0">
                          <a:effectLst/>
                        </a:rPr>
                        <a:t>-1</a:t>
                      </a:r>
                      <a:r>
                        <a:rPr lang="uk-UA" sz="2400" dirty="0" smtClean="0">
                          <a:effectLst/>
                        </a:rPr>
                        <a:t>4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30 (3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9-а клас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22.12.17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r>
                        <a:rPr lang="uk-UA" sz="2400" dirty="0" smtClean="0">
                          <a:effectLst/>
                        </a:rPr>
                        <a:t>2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15</a:t>
                      </a:r>
                      <a:r>
                        <a:rPr lang="ru-RU" sz="2400" dirty="0" smtClean="0">
                          <a:effectLst/>
                        </a:rPr>
                        <a:t>-1</a:t>
                      </a:r>
                      <a:r>
                        <a:rPr lang="uk-UA" sz="2400" dirty="0" smtClean="0">
                          <a:effectLst/>
                        </a:rPr>
                        <a:t>4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30 (3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9-б </a:t>
                      </a:r>
                      <a:r>
                        <a:rPr lang="ru-RU" sz="2400" dirty="0" err="1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15.12.17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r>
                        <a:rPr lang="uk-UA" sz="2400" dirty="0" smtClean="0">
                          <a:effectLst/>
                        </a:rPr>
                        <a:t>2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15</a:t>
                      </a:r>
                      <a:r>
                        <a:rPr lang="ru-RU" sz="2400" dirty="0" smtClean="0">
                          <a:effectLst/>
                        </a:rPr>
                        <a:t>-1</a:t>
                      </a:r>
                      <a:r>
                        <a:rPr lang="uk-UA" sz="2400" dirty="0" smtClean="0">
                          <a:effectLst/>
                        </a:rPr>
                        <a:t>4</a:t>
                      </a:r>
                      <a:r>
                        <a:rPr lang="ru-RU" sz="2400" dirty="0" smtClean="0">
                          <a:effectLst/>
                        </a:rPr>
                        <a:t>:</a:t>
                      </a:r>
                      <a:r>
                        <a:rPr lang="uk-UA" sz="2400" dirty="0" smtClean="0">
                          <a:effectLst/>
                        </a:rPr>
                        <a:t>30 (3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10-а </a:t>
                      </a:r>
                      <a:r>
                        <a:rPr lang="ru-RU" sz="2400" dirty="0" err="1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11.12.17</a:t>
                      </a: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14:</a:t>
                      </a:r>
                      <a:r>
                        <a:rPr lang="en-US" sz="2400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0-16:00 </a:t>
                      </a:r>
                      <a:r>
                        <a:rPr lang="uk-UA" sz="2400" dirty="0" smtClean="0">
                          <a:effectLst/>
                        </a:rPr>
                        <a:t>(4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218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10-б </a:t>
                      </a:r>
                      <a:r>
                        <a:rPr lang="ru-RU" sz="2400" dirty="0" err="1">
                          <a:effectLst/>
                        </a:rPr>
                        <a:t>клас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14.12.17</a:t>
                      </a: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14:</a:t>
                      </a:r>
                      <a:r>
                        <a:rPr lang="en-US" sz="2400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0-16:00 </a:t>
                      </a:r>
                      <a:r>
                        <a:rPr lang="uk-UA" sz="2400" dirty="0" smtClean="0">
                          <a:effectLst/>
                        </a:rPr>
                        <a:t>(4</a:t>
                      </a:r>
                      <a:r>
                        <a:rPr lang="uk-UA" sz="2400" baseline="0" dirty="0" smtClean="0">
                          <a:effectLst/>
                        </a:rPr>
                        <a:t>)</a:t>
                      </a: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218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518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6"/>
          <p:cNvSpPr>
            <a:spLocks noGrp="1"/>
          </p:cNvSpPr>
          <p:nvPr>
            <p:ph type="title"/>
          </p:nvPr>
        </p:nvSpPr>
        <p:spPr>
          <a:xfrm>
            <a:off x="2135188" y="476251"/>
            <a:ext cx="8547100" cy="720725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Рівні атестації</a:t>
            </a:r>
          </a:p>
        </p:txBody>
      </p:sp>
      <p:sp>
        <p:nvSpPr>
          <p:cNvPr id="9219" name="Прямоугольник 1"/>
          <p:cNvSpPr>
            <a:spLocks noChangeArrowheads="1"/>
          </p:cNvSpPr>
          <p:nvPr/>
        </p:nvSpPr>
        <p:spPr bwMode="auto">
          <a:xfrm>
            <a:off x="2063750" y="1844676"/>
            <a:ext cx="8604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arenR"/>
            </a:pPr>
            <a:r>
              <a:rPr lang="ru-RU" altLang="ru-RU" sz="2400"/>
              <a:t>Атестовано з відзнакою,</a:t>
            </a:r>
          </a:p>
          <a:p>
            <a:pPr>
              <a:buFontTx/>
              <a:buAutoNum type="arabicParenR"/>
            </a:pPr>
            <a:r>
              <a:rPr lang="ru-RU" altLang="ru-RU" sz="2400"/>
              <a:t>Атестовано,</a:t>
            </a:r>
          </a:p>
          <a:p>
            <a:pPr>
              <a:buFontTx/>
              <a:buAutoNum type="arabicParenR"/>
            </a:pPr>
            <a:r>
              <a:rPr lang="ru-RU" altLang="ru-RU" sz="2400"/>
              <a:t>Умовно атестовано,</a:t>
            </a:r>
          </a:p>
          <a:p>
            <a:pPr>
              <a:buFontTx/>
              <a:buAutoNum type="arabicParenR"/>
            </a:pPr>
            <a:r>
              <a:rPr lang="ru-RU" altLang="ru-RU" sz="2400"/>
              <a:t>Не атестовано.(Учні цього рівня розглядатимуться на пердраді, щодо доцільності їх подальшого навчання в ліцеї.)</a:t>
            </a:r>
          </a:p>
        </p:txBody>
      </p:sp>
    </p:spTree>
    <p:extLst>
      <p:ext uri="{BB962C8B-B14F-4D97-AF65-F5344CB8AC3E}">
        <p14:creationId xmlns:p14="http://schemas.microsoft.com/office/powerpoint/2010/main" val="361987710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327" y="0"/>
            <a:ext cx="9365673" cy="6858000"/>
          </a:xfrm>
        </p:spPr>
        <p:txBody>
          <a:bodyPr anchor="ctr"/>
          <a:lstStyle/>
          <a:p>
            <a:pPr algn="ctr"/>
            <a:r>
              <a:rPr lang="uk-UA" sz="88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ПАС ФІНАНСИ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2437" y="6202387"/>
            <a:ext cx="9365673" cy="471056"/>
          </a:xfrm>
        </p:spPr>
        <p:txBody>
          <a:bodyPr>
            <a:noAutofit/>
          </a:bodyPr>
          <a:lstStyle/>
          <a:p>
            <a:pPr algn="r"/>
            <a:r>
              <a:rPr lang="uk-UA" sz="4000" dirty="0" smtClean="0">
                <a:latin typeface="+mj-lt"/>
              </a:rPr>
              <a:t>30.11 – 02.12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4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551" y="1484314"/>
            <a:ext cx="74580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hape 86"/>
          <p:cNvSpPr>
            <a:spLocks noGrp="1"/>
          </p:cNvSpPr>
          <p:nvPr>
            <p:ph type="title"/>
          </p:nvPr>
        </p:nvSpPr>
        <p:spPr>
          <a:xfrm>
            <a:off x="1633538" y="765175"/>
            <a:ext cx="9034462" cy="838200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Індивідуальний атестаційний лист</a:t>
            </a:r>
            <a:b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uk-UA" altLang="ru-RU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(титульний)</a:t>
            </a:r>
          </a:p>
        </p:txBody>
      </p:sp>
    </p:spTree>
    <p:extLst>
      <p:ext uri="{BB962C8B-B14F-4D97-AF65-F5344CB8AC3E}">
        <p14:creationId xmlns:p14="http://schemas.microsoft.com/office/powerpoint/2010/main" val="4167981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86"/>
          <p:cNvSpPr>
            <a:spLocks noGrp="1"/>
          </p:cNvSpPr>
          <p:nvPr>
            <p:ph type="title"/>
          </p:nvPr>
        </p:nvSpPr>
        <p:spPr>
          <a:xfrm>
            <a:off x="1633538" y="765175"/>
            <a:ext cx="9034462" cy="838200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Індивідуальний атестаційний лист</a:t>
            </a:r>
            <a:b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uk-UA" altLang="ru-RU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(робоча частина)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0" y="1790700"/>
            <a:ext cx="8891588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3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86"/>
          <p:cNvSpPr>
            <a:spLocks noGrp="1"/>
          </p:cNvSpPr>
          <p:nvPr>
            <p:ph type="title"/>
          </p:nvPr>
        </p:nvSpPr>
        <p:spPr>
          <a:xfrm>
            <a:off x="1416051" y="404813"/>
            <a:ext cx="5364163" cy="576262"/>
          </a:xfrm>
        </p:spPr>
        <p:txBody>
          <a:bodyPr vert="horz" lIns="91425" tIns="45700" rIns="91425" bIns="45700" rtlCol="0" anchor="b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uk-UA" altLang="ru-RU" sz="3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Атестаційні комісії</a:t>
            </a: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1690688" y="1341439"/>
            <a:ext cx="885666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2000" b="1"/>
              <a:t>7 клас</a:t>
            </a:r>
            <a:endParaRPr lang="ru-RU" altLang="ru-RU" sz="2000"/>
          </a:p>
          <a:p>
            <a:r>
              <a:rPr lang="uk-UA" altLang="ru-RU" sz="2000"/>
              <a:t>Теппер Ю.М. – голова комісії, Андруховець П.М., Бондар І.А., Кузьменко П.Б., Теппер Л.М., Федорова В.В., Факова Дунія-Ніколь</a:t>
            </a:r>
          </a:p>
          <a:p>
            <a:endParaRPr lang="en-US" altLang="ru-RU" sz="2000" b="1"/>
          </a:p>
          <a:p>
            <a:r>
              <a:rPr lang="uk-UA" altLang="ru-RU" sz="2000" b="1"/>
              <a:t>8 клас</a:t>
            </a:r>
            <a:endParaRPr lang="ru-RU" altLang="ru-RU" sz="2000"/>
          </a:p>
          <a:p>
            <a:r>
              <a:rPr lang="uk-UA" altLang="ru-RU" sz="2000"/>
              <a:t>Теппер Ю.М. – голова комісії, Андруховець П.М., Бондар І.А., Грязнов М.О., Михаленко М.М., Кузьменко П.Б., Теппер Л.М., Кривко Анастасія</a:t>
            </a:r>
          </a:p>
          <a:p>
            <a:endParaRPr lang="en-US" altLang="ru-RU" sz="2000" b="1"/>
          </a:p>
          <a:p>
            <a:r>
              <a:rPr lang="uk-UA" altLang="ru-RU" sz="2000" b="1"/>
              <a:t>9 клас</a:t>
            </a:r>
            <a:endParaRPr lang="ru-RU" altLang="ru-RU" sz="2000"/>
          </a:p>
          <a:p>
            <a:r>
              <a:rPr lang="uk-UA" altLang="ru-RU" sz="2000"/>
              <a:t>Теппер Ю.М. – голова комісії, Андруховець П.М., Бондар І.А., Головльова Г.І., Михаленко М.М., Кузьменко П.Б., Теппер Л.М. Погуляй Дмитро, Марченко Олександра</a:t>
            </a:r>
          </a:p>
          <a:p>
            <a:endParaRPr lang="en-US" altLang="ru-RU" sz="2000" b="1"/>
          </a:p>
          <a:p>
            <a:r>
              <a:rPr lang="uk-UA" altLang="ru-RU" sz="2000" b="1"/>
              <a:t>10 клас</a:t>
            </a:r>
            <a:endParaRPr lang="ru-RU" altLang="ru-RU" sz="2000"/>
          </a:p>
          <a:p>
            <a:r>
              <a:rPr lang="uk-UA" altLang="ru-RU" sz="2000"/>
              <a:t>Теппер Ю.М. – голова комісії, Андруховець П.М., Бондар І.А., Головльова Г.І., Михаленко М.М., Кузьменко П.Б., Теппер Л.М.</a:t>
            </a:r>
            <a:r>
              <a:rPr lang="en-US" altLang="ru-RU" sz="2000"/>
              <a:t>,</a:t>
            </a:r>
            <a:r>
              <a:rPr lang="ru-RU" altLang="ru-RU" sz="2000"/>
              <a:t> Шкабара С.В., Прокопчук Вероніка, Крюков Нікіта</a:t>
            </a:r>
          </a:p>
        </p:txBody>
      </p:sp>
    </p:spTree>
    <p:extLst>
      <p:ext uri="{BB962C8B-B14F-4D97-AF65-F5344CB8AC3E}">
        <p14:creationId xmlns:p14="http://schemas.microsoft.com/office/powerpoint/2010/main" val="565073413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 smtClean="0"/>
              <a:t>До зустрічі!</a:t>
            </a:r>
            <a:endParaRPr lang="en-US" sz="5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Тема лапоманія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лапоманія" id="{88CA7F5B-3EBC-44FC-A86B-69FF266EF4D8}" vid="{5A242D96-BDFD-4BC5-8A15-A134319EFFB8}"/>
    </a:ext>
  </a:extLst>
</a:theme>
</file>

<file path=ppt/theme/theme5.xml><?xml version="1.0" encoding="utf-8"?>
<a:theme xmlns:a="http://schemas.openxmlformats.org/drawingml/2006/main" name="ТемаДіалог з політиками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Діалог з політиками" id="{780B83B5-CF45-4FD5-9DEA-B8A4DC74280E}" vid="{72216CBD-A77D-4ED3-A2CE-225E54A2A155}"/>
    </a:ext>
  </a:extLst>
</a:theme>
</file>

<file path=ppt/theme/theme6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7.xml><?xml version="1.0" encoding="utf-8"?>
<a:theme xmlns:a="http://schemas.openxmlformats.org/drawingml/2006/main" name="ТемаМайстерня управління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Майстерня управління" id="{5D5F4D15-ADC8-4DC3-9221-46E0BC563096}" vid="{6CBAB8D8-4AA9-447E-A0E4-BF77FEF5BD55}"/>
    </a:ext>
  </a:extLst>
</a:theme>
</file>

<file path=ppt/theme/theme8.xml><?xml version="1.0" encoding="utf-8"?>
<a:theme xmlns:a="http://schemas.openxmlformats.org/drawingml/2006/main" name="1_ТемаМайстерня управління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Майстерня управління" id="{5D5F4D15-ADC8-4DC3-9221-46E0BC563096}" vid="{6CBAB8D8-4AA9-447E-A0E4-BF77FEF5BD55}"/>
    </a:ext>
  </a:extLst>
</a:theme>
</file>

<file path=ppt/theme/theme9.xml><?xml version="1.0" encoding="utf-8"?>
<a:theme xmlns:a="http://schemas.openxmlformats.org/drawingml/2006/main" name="ТемаАтестація ЛС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Атестація ЛС" id="{6CA8D5DD-5AE2-4ED5-BDE0-C9E922F81C52}" vid="{78D693E8-5975-4EBD-A142-A31D136047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2469</Words>
  <Application>Microsoft Office PowerPoint</Application>
  <PresentationFormat>Широкоэкранный</PresentationFormat>
  <Paragraphs>634</Paragraphs>
  <Slides>93</Slides>
  <Notes>52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20" baseType="lpstr">
      <vt:lpstr>Arial</vt:lpstr>
      <vt:lpstr>Calibri</vt:lpstr>
      <vt:lpstr>Calibri Light</vt:lpstr>
      <vt:lpstr>Century Gothic</vt:lpstr>
      <vt:lpstr>Copperplate Gothic Bold</vt:lpstr>
      <vt:lpstr>Corbel</vt:lpstr>
      <vt:lpstr>Georgia</vt:lpstr>
      <vt:lpstr>Gill Sans MT</vt:lpstr>
      <vt:lpstr>HeliosCond</vt:lpstr>
      <vt:lpstr>HermesC</vt:lpstr>
      <vt:lpstr>Impact</vt:lpstr>
      <vt:lpstr>Times New Roman</vt:lpstr>
      <vt:lpstr>Trebuchet MS</vt:lpstr>
      <vt:lpstr>Verdana</vt:lpstr>
      <vt:lpstr>Wingdings</vt:lpstr>
      <vt:lpstr>Wingdings 2</vt:lpstr>
      <vt:lpstr>Wingdings 3</vt:lpstr>
      <vt:lpstr>Тема Office</vt:lpstr>
      <vt:lpstr>Аспект</vt:lpstr>
      <vt:lpstr>Параллакс</vt:lpstr>
      <vt:lpstr>Тема лапоманія</vt:lpstr>
      <vt:lpstr>ТемаДіалог з політиками</vt:lpstr>
      <vt:lpstr>Цитаты</vt:lpstr>
      <vt:lpstr>ТемаМайстерня управління</vt:lpstr>
      <vt:lpstr>1_ТемаМайстерня управління</vt:lpstr>
      <vt:lpstr>ТемаАтестація ЛС</vt:lpstr>
      <vt:lpstr>Visio</vt:lpstr>
      <vt:lpstr>Ліцейська година</vt:lpstr>
      <vt:lpstr>Історичний календар: 20.11- 100 річчя проголошення УНР (ІІІ Універсал) День  21.11  25.11</vt:lpstr>
      <vt:lpstr>Презентация PowerPoint</vt:lpstr>
      <vt:lpstr>Презентация PowerPoint</vt:lpstr>
      <vt:lpstr>Бабин Яр: історія та долі.  Спроби осмислення</vt:lpstr>
      <vt:lpstr>Презентация PowerPoint</vt:lpstr>
      <vt:lpstr>Презентация PowerPoint</vt:lpstr>
      <vt:lpstr>Презентация PowerPoint</vt:lpstr>
      <vt:lpstr>ПАС ФІНАНСИ</vt:lpstr>
      <vt:lpstr>Презентация PowerPoint</vt:lpstr>
      <vt:lpstr>Устрій ПАС Фінанси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Петро Михайлович Андруховець</vt:lpstr>
      <vt:lpstr>Презентация PowerPoint</vt:lpstr>
      <vt:lpstr>SMM</vt:lpstr>
      <vt:lpstr>План роботи </vt:lpstr>
      <vt:lpstr>Нам вдалося:</vt:lpstr>
      <vt:lpstr>Наші невдачі</vt:lpstr>
      <vt:lpstr>Слайд від наставника</vt:lpstr>
      <vt:lpstr>ПР </vt:lpstr>
      <vt:lpstr>Галина Іванівна Головльова</vt:lpstr>
      <vt:lpstr>Секретаріат</vt:lpstr>
      <vt:lpstr>Що планували?</vt:lpstr>
      <vt:lpstr>Що робили насправді?</vt:lpstr>
      <vt:lpstr>Чому не вийшло, що планували?</vt:lpstr>
      <vt:lpstr>Команда Брендінг та її досягнення</vt:lpstr>
      <vt:lpstr>Ми планували зробити</vt:lpstr>
      <vt:lpstr>Ми вчилися працювати в ілюстраторі</vt:lpstr>
      <vt:lpstr>Результати</vt:lpstr>
      <vt:lpstr>Що ми не зробили</vt:lpstr>
      <vt:lpstr>Презентация PowerPoint</vt:lpstr>
      <vt:lpstr>Марія Дмитрівна Михаленко</vt:lpstr>
      <vt:lpstr>Networking </vt:lpstr>
      <vt:lpstr>Ресурси: Vr zona Вода Пуфи Вішалки  </vt:lpstr>
      <vt:lpstr>Інструменти які були задіяні:</vt:lpstr>
      <vt:lpstr>Що було зроблено:</vt:lpstr>
      <vt:lpstr>+</vt:lpstr>
      <vt:lpstr>-</vt:lpstr>
      <vt:lpstr>Анна Сергіївна Іванова</vt:lpstr>
      <vt:lpstr>Команда діалог з політиками</vt:lpstr>
      <vt:lpstr>          Задачі які ставили, планували</vt:lpstr>
      <vt:lpstr>Що вийшло? Чого ми досягли завдяки М18?</vt:lpstr>
      <vt:lpstr>Що не вийшло? Чому?</vt:lpstr>
      <vt:lpstr>Дякуємо за увагу!</vt:lpstr>
      <vt:lpstr>Святослав Сергійович Корсакевич</vt:lpstr>
      <vt:lpstr>Презентация PowerPoint</vt:lpstr>
      <vt:lpstr>Забезпечити Форум “ М18” якісними волонтерами</vt:lpstr>
      <vt:lpstr>Що ми зробили ?</vt:lpstr>
      <vt:lpstr>Що не вийшло ? </vt:lpstr>
      <vt:lpstr>Дякуємо за увагу </vt:lpstr>
      <vt:lpstr>Марія Дмитрівна Михаленко</vt:lpstr>
      <vt:lpstr>Ми –  Event-Managers!</vt:lpstr>
      <vt:lpstr>Презентация PowerPoint</vt:lpstr>
      <vt:lpstr>Презентация PowerPoint</vt:lpstr>
      <vt:lpstr>Павло Борисович Кузьменко</vt:lpstr>
      <vt:lpstr>Переведення відео контенту в текстовий</vt:lpstr>
      <vt:lpstr>Презентация PowerPoint</vt:lpstr>
      <vt:lpstr>Лапоманія</vt:lpstr>
      <vt:lpstr>Яка ціль Лапоманії?</vt:lpstr>
      <vt:lpstr>Що це  Лапоманія?</vt:lpstr>
      <vt:lpstr>Коли?</vt:lpstr>
      <vt:lpstr>Що приносити?</vt:lpstr>
      <vt:lpstr>Організатор проекту: Марія Порецькова   masha@poretskov.com  067 – 335 – 69 - 61 </vt:lpstr>
      <vt:lpstr>Презентация PowerPoint</vt:lpstr>
      <vt:lpstr>Презентация PowerPoint</vt:lpstr>
      <vt:lpstr>Назва</vt:lpstr>
      <vt:lpstr>Кроки зростання</vt:lpstr>
      <vt:lpstr>Інфо стіна</vt:lpstr>
      <vt:lpstr>Фітнес менеджери</vt:lpstr>
      <vt:lpstr>Майстерня управління</vt:lpstr>
      <vt:lpstr>Board game</vt:lpstr>
      <vt:lpstr>Робототехніка</vt:lpstr>
      <vt:lpstr>Event managers</vt:lpstr>
      <vt:lpstr>Networking game</vt:lpstr>
      <vt:lpstr>WWW</vt:lpstr>
      <vt:lpstr>КЛБ медіа груп</vt:lpstr>
      <vt:lpstr>Авангврд</vt:lpstr>
      <vt:lpstr>SMM project</vt:lpstr>
      <vt:lpstr>Бланк самовизначення</vt:lpstr>
      <vt:lpstr>All new projects</vt:lpstr>
      <vt:lpstr>«Атестація з ліцейського стандарту»  </vt:lpstr>
      <vt:lpstr>Завдання до атестації</vt:lpstr>
      <vt:lpstr>Презентация PowerPoint</vt:lpstr>
      <vt:lpstr>Графік атестації </vt:lpstr>
      <vt:lpstr>Рівні атестації</vt:lpstr>
      <vt:lpstr>Індивідуальний атестаційний лист (титульний)</vt:lpstr>
      <vt:lpstr>Індивідуальний атестаційний лист (робоча частина)</vt:lpstr>
      <vt:lpstr>Атестаційні комісії</vt:lpstr>
      <vt:lpstr>До зустрічі!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Марія Михаленко</dc:creator>
  <cp:lastModifiedBy>Евгений Игнатюк</cp:lastModifiedBy>
  <cp:revision>33</cp:revision>
  <dcterms:created xsi:type="dcterms:W3CDTF">2017-11-17T11:10:21Z</dcterms:created>
  <dcterms:modified xsi:type="dcterms:W3CDTF">2017-11-25T09:59:08Z</dcterms:modified>
</cp:coreProperties>
</file>